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57" r:id="rId4"/>
    <p:sldId id="266" r:id="rId5"/>
    <p:sldId id="267" r:id="rId6"/>
    <p:sldId id="268" r:id="rId7"/>
    <p:sldId id="270" r:id="rId8"/>
    <p:sldId id="273" r:id="rId9"/>
    <p:sldId id="272" r:id="rId10"/>
    <p:sldId id="271" r:id="rId11"/>
    <p:sldId id="274" r:id="rId12"/>
    <p:sldId id="276" r:id="rId13"/>
    <p:sldId id="275" r:id="rId14"/>
    <p:sldId id="269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иля" initials="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3350"/>
            <a:ext cx="8458200" cy="693747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4000" b="1" i="1" dirty="0" smtClean="0"/>
              <a:t>Угол  между  плоскостями</a:t>
            </a:r>
            <a:endParaRPr lang="ru-RU" sz="4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1480" y="2260584"/>
            <a:ext cx="4953000" cy="58793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Решение задач уровня С.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0001348">
            <a:off x="2663952" y="2927484"/>
            <a:ext cx="3686693" cy="1937585"/>
          </a:xfrm>
          <a:prstGeom prst="triangle">
            <a:avLst>
              <a:gd name="adj" fmla="val 87739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Угол С1Т</a:t>
            </a:r>
            <a:r>
              <a:rPr lang="en-US" sz="3200" dirty="0" smtClean="0"/>
              <a:t>D</a:t>
            </a:r>
            <a:r>
              <a:rPr lang="ru-RU" sz="3200" dirty="0" smtClean="0"/>
              <a:t>- линейный угол </a:t>
            </a:r>
            <a:br>
              <a:rPr lang="ru-RU" sz="3200" dirty="0" smtClean="0"/>
            </a:br>
            <a:r>
              <a:rPr lang="ru-RU" sz="3200" dirty="0" smtClean="0"/>
              <a:t>двугранного угла С1А1В</a:t>
            </a:r>
            <a:r>
              <a:rPr lang="en-US" sz="3200" dirty="0" smtClean="0"/>
              <a:t>D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Равнобедренный треугольник 10"/>
          <p:cNvSpPr/>
          <p:nvPr/>
        </p:nvSpPr>
        <p:spPr>
          <a:xfrm rot="13460854">
            <a:off x="1747641" y="4615420"/>
            <a:ext cx="3725279" cy="645716"/>
          </a:xfrm>
          <a:prstGeom prst="triangle">
            <a:avLst>
              <a:gd name="adj" fmla="val 5042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5"/>
          </p:cNvCxnSpPr>
          <p:nvPr/>
        </p:nvCxnSpPr>
        <p:spPr>
          <a:xfrm rot="10800000" flipH="1">
            <a:off x="2938607" y="2516176"/>
            <a:ext cx="3130425" cy="17655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5"/>
            <a:endCxn id="11" idx="2"/>
          </p:cNvCxnSpPr>
          <p:nvPr/>
        </p:nvCxnSpPr>
        <p:spPr>
          <a:xfrm rot="10800000" flipH="1" flipV="1">
            <a:off x="2938608" y="4281730"/>
            <a:ext cx="2229350" cy="1727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3227521">
            <a:off x="2256670" y="3615808"/>
            <a:ext cx="1277955" cy="1606572"/>
          </a:xfrm>
          <a:prstGeom prst="arc">
            <a:avLst>
              <a:gd name="adj1" fmla="val 16200000"/>
              <a:gd name="adj2" fmla="val 1987650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52603" y="317340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05546" y="226058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36811" y="41592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92721" y="602142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965428" y="496254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0001348">
            <a:off x="2663952" y="2927484"/>
            <a:ext cx="3686693" cy="1937585"/>
          </a:xfrm>
          <a:prstGeom prst="triangle">
            <a:avLst>
              <a:gd name="adj" fmla="val 87739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Найдем косинус угла С1Т</a:t>
            </a:r>
            <a:r>
              <a:rPr lang="en-US" sz="3200" dirty="0" smtClean="0"/>
              <a:t>D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Равнобедренный треугольник 10"/>
          <p:cNvSpPr/>
          <p:nvPr/>
        </p:nvSpPr>
        <p:spPr>
          <a:xfrm rot="13460854">
            <a:off x="1747641" y="4615420"/>
            <a:ext cx="3725279" cy="645716"/>
          </a:xfrm>
          <a:prstGeom prst="triangle">
            <a:avLst>
              <a:gd name="adj" fmla="val 5042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5"/>
          </p:cNvCxnSpPr>
          <p:nvPr/>
        </p:nvCxnSpPr>
        <p:spPr>
          <a:xfrm rot="10800000" flipH="1">
            <a:off x="2938607" y="2516176"/>
            <a:ext cx="3130425" cy="17655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5"/>
            <a:endCxn id="11" idx="2"/>
          </p:cNvCxnSpPr>
          <p:nvPr/>
        </p:nvCxnSpPr>
        <p:spPr>
          <a:xfrm rot="10800000" flipH="1" flipV="1">
            <a:off x="2938608" y="4281730"/>
            <a:ext cx="2229350" cy="1727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3227521">
            <a:off x="2256670" y="3615808"/>
            <a:ext cx="1277955" cy="1606572"/>
          </a:xfrm>
          <a:prstGeom prst="arc">
            <a:avLst>
              <a:gd name="adj1" fmla="val 16200000"/>
              <a:gd name="adj2" fmla="val 1987650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52603" y="317340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05546" y="226058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36811" y="41592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92721" y="602142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965428" y="496254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0001348">
            <a:off x="2663952" y="2927484"/>
            <a:ext cx="3686693" cy="1937585"/>
          </a:xfrm>
          <a:prstGeom prst="triangle">
            <a:avLst>
              <a:gd name="adj" fmla="val 87739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ТС1 = Т</a:t>
            </a:r>
            <a:r>
              <a:rPr lang="en-US" sz="3200" dirty="0" smtClean="0"/>
              <a:t>D</a:t>
            </a:r>
            <a:r>
              <a:rPr lang="ru-RU" sz="3200" dirty="0" smtClean="0"/>
              <a:t>1 = √</a:t>
            </a:r>
            <a:r>
              <a:rPr lang="ru-RU" sz="3200" baseline="30000" dirty="0" smtClean="0"/>
              <a:t>3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а</a:t>
            </a:r>
            <a:r>
              <a:rPr lang="ru-RU" dirty="0" smtClean="0"/>
              <a:t>- ребро куба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Равнобедренный треугольник 10"/>
          <p:cNvSpPr/>
          <p:nvPr/>
        </p:nvSpPr>
        <p:spPr>
          <a:xfrm rot="13460854">
            <a:off x="1747641" y="4615420"/>
            <a:ext cx="3725279" cy="645716"/>
          </a:xfrm>
          <a:prstGeom prst="triangle">
            <a:avLst>
              <a:gd name="adj" fmla="val 5042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5"/>
          </p:cNvCxnSpPr>
          <p:nvPr/>
        </p:nvCxnSpPr>
        <p:spPr>
          <a:xfrm rot="10800000" flipH="1">
            <a:off x="2938607" y="2516176"/>
            <a:ext cx="3130425" cy="17655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5"/>
            <a:endCxn id="11" idx="2"/>
          </p:cNvCxnSpPr>
          <p:nvPr/>
        </p:nvCxnSpPr>
        <p:spPr>
          <a:xfrm rot="10800000" flipH="1" flipV="1">
            <a:off x="2938608" y="4281730"/>
            <a:ext cx="2229350" cy="1727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3227521">
            <a:off x="2256670" y="3615808"/>
            <a:ext cx="1277955" cy="1606572"/>
          </a:xfrm>
          <a:prstGeom prst="arc">
            <a:avLst>
              <a:gd name="adj1" fmla="val 16200000"/>
              <a:gd name="adj2" fmla="val 1987650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52603" y="317340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05546" y="226058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36811" y="41592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92721" y="602142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965428" y="496254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667390" y="1749402"/>
            <a:ext cx="109539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94364" y="16763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667390" y="1493811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13442" y="1420785"/>
            <a:ext cx="401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а</a:t>
            </a:r>
            <a:endParaRPr lang="ru-RU" sz="28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ТС1 = ТД · </a:t>
            </a:r>
            <a:r>
              <a:rPr lang="en-US" sz="3200" dirty="0" smtClean="0"/>
              <a:t>sin</a:t>
            </a:r>
            <a:r>
              <a:rPr lang="ru-RU" sz="3200" dirty="0" smtClean="0"/>
              <a:t> 60° = </a:t>
            </a:r>
            <a:r>
              <a:rPr lang="ru-RU" sz="3200" i="1" dirty="0" smtClean="0"/>
              <a:t>а √2 ·      </a:t>
            </a:r>
            <a:endParaRPr lang="ru-RU" sz="3200" i="1" baseline="-25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5570" y="2532888"/>
            <a:ext cx="8229600" cy="4325112"/>
          </a:xfrm>
        </p:spPr>
        <p:txBody>
          <a:bodyPr/>
          <a:lstStyle/>
          <a:p>
            <a:endParaRPr lang="ru-RU" i="1" dirty="0" smtClean="0"/>
          </a:p>
          <a:p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1395369" y="2479662"/>
            <a:ext cx="4955276" cy="3505200"/>
            <a:chOff x="1395369" y="2479662"/>
            <a:chExt cx="4955276" cy="3505200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 rot="10001348">
              <a:off x="2663952" y="2927484"/>
              <a:ext cx="3686693" cy="1937585"/>
            </a:xfrm>
            <a:prstGeom prst="triangle">
              <a:avLst>
                <a:gd name="adj" fmla="val 87739"/>
              </a:avLst>
            </a:prstGeom>
            <a:blipFill>
              <a:blip r:embed="rId2"/>
              <a:tile tx="0" ty="0" sx="100000" sy="100000" flip="none" algn="tl"/>
            </a:blip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1395369" y="2479662"/>
              <a:ext cx="4670116" cy="3505200"/>
              <a:chOff x="1365531" y="2114532"/>
              <a:chExt cx="4670116" cy="3505200"/>
            </a:xfrm>
          </p:grpSpPr>
          <p:sp>
            <p:nvSpPr>
              <p:cNvPr id="4" name="Куб 3"/>
              <p:cNvSpPr/>
              <p:nvPr/>
            </p:nvSpPr>
            <p:spPr>
              <a:xfrm>
                <a:off x="2454247" y="2114532"/>
                <a:ext cx="3581400" cy="3505200"/>
              </a:xfrm>
              <a:prstGeom prst="cub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3330558" y="2114532"/>
                <a:ext cx="2701962" cy="26289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араллелограмм 5"/>
              <p:cNvSpPr/>
              <p:nvPr/>
            </p:nvSpPr>
            <p:spPr>
              <a:xfrm rot="8116308">
                <a:off x="1365531" y="2928927"/>
                <a:ext cx="3072502" cy="1858877"/>
              </a:xfrm>
              <a:prstGeom prst="parallelogram">
                <a:avLst>
                  <a:gd name="adj" fmla="val 98918"/>
                </a:avLst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Равнобедренный треугольник 10"/>
            <p:cNvSpPr/>
            <p:nvPr/>
          </p:nvSpPr>
          <p:spPr>
            <a:xfrm rot="13460854">
              <a:off x="1747641" y="4615420"/>
              <a:ext cx="3725279" cy="645716"/>
            </a:xfrm>
            <a:prstGeom prst="triangle">
              <a:avLst>
                <a:gd name="adj" fmla="val 50426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3" name="Прямая соединительная линия 12"/>
          <p:cNvCxnSpPr>
            <a:stCxn id="11" idx="5"/>
          </p:cNvCxnSpPr>
          <p:nvPr/>
        </p:nvCxnSpPr>
        <p:spPr>
          <a:xfrm rot="10800000" flipH="1">
            <a:off x="2938607" y="2516176"/>
            <a:ext cx="3130425" cy="17655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5"/>
            <a:endCxn id="11" idx="2"/>
          </p:cNvCxnSpPr>
          <p:nvPr/>
        </p:nvCxnSpPr>
        <p:spPr>
          <a:xfrm rot="10800000" flipH="1" flipV="1">
            <a:off x="2938608" y="4281730"/>
            <a:ext cx="2229350" cy="1727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3227521">
            <a:off x="2256670" y="3615808"/>
            <a:ext cx="1277955" cy="1606572"/>
          </a:xfrm>
          <a:prstGeom prst="arc">
            <a:avLst>
              <a:gd name="adj1" fmla="val 16200000"/>
              <a:gd name="adj2" fmla="val 1987650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52603" y="317340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05546" y="226058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36811" y="41592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92721" y="602142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965428" y="496254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397650" y="1493811"/>
            <a:ext cx="18256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872319" y="1712889"/>
            <a:ext cx="255591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762780" y="1347759"/>
            <a:ext cx="438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√3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7018371" y="1420785"/>
            <a:ext cx="18256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835806" y="1566837"/>
            <a:ext cx="292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99979" y="2114532"/>
            <a:ext cx="244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а</a:t>
            </a:r>
            <a:r>
              <a:rPr lang="ru-RU" sz="2800" dirty="0" smtClean="0"/>
              <a:t>- ребро куба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авнобедренный треугольник 13"/>
          <p:cNvSpPr/>
          <p:nvPr/>
        </p:nvSpPr>
        <p:spPr>
          <a:xfrm rot="9027174">
            <a:off x="3380072" y="3244174"/>
            <a:ext cx="3515753" cy="2608835"/>
          </a:xfrm>
          <a:prstGeom prst="triangle">
            <a:avLst>
              <a:gd name="adj" fmla="val 69557"/>
            </a:avLst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001348">
            <a:off x="2663952" y="2927484"/>
            <a:ext cx="3686693" cy="1937585"/>
          </a:xfrm>
          <a:prstGeom prst="triangle">
            <a:avLst>
              <a:gd name="adj" fmla="val 8773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31" y="836577"/>
            <a:ext cx="8229600" cy="1387494"/>
          </a:xfrm>
        </p:spPr>
        <p:txBody>
          <a:bodyPr anchor="t">
            <a:normAutofit/>
          </a:bodyPr>
          <a:lstStyle/>
          <a:p>
            <a:r>
              <a:rPr lang="el-GR" sz="3200" dirty="0" smtClean="0"/>
              <a:t>Δ</a:t>
            </a:r>
            <a:r>
              <a:rPr lang="en-US" sz="3200" dirty="0" smtClean="0"/>
              <a:t>TDC1</a:t>
            </a:r>
            <a:r>
              <a:rPr lang="ru-RU" sz="3200" dirty="0" smtClean="0"/>
              <a:t>:</a:t>
            </a:r>
            <a:r>
              <a:rPr lang="en-US" sz="3200" dirty="0" smtClean="0"/>
              <a:t>   </a:t>
            </a:r>
            <a:r>
              <a:rPr lang="ru-RU" sz="3200" dirty="0" smtClean="0"/>
              <a:t> </a:t>
            </a:r>
            <a:r>
              <a:rPr lang="en-US" sz="3200" dirty="0" smtClean="0"/>
              <a:t>C1D</a:t>
            </a:r>
            <a:r>
              <a:rPr lang="en-US" sz="3200" baseline="30000" dirty="0" smtClean="0"/>
              <a:t>2 ₌ </a:t>
            </a:r>
            <a:r>
              <a:rPr lang="en-US" sz="3200" dirty="0" smtClean="0"/>
              <a:t> C1T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DT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2 CC1∙DT∙cosT</a:t>
            </a:r>
            <a:br>
              <a:rPr lang="en-US" sz="3200" dirty="0" smtClean="0"/>
            </a:br>
            <a:r>
              <a:rPr lang="en-US" sz="3200" dirty="0" smtClean="0"/>
              <a:t>            C1T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DT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–DC</a:t>
            </a:r>
            <a:r>
              <a:rPr lang="en-US" sz="3200" baseline="30000" dirty="0" smtClean="0"/>
              <a:t>2  </a:t>
            </a:r>
            <a:endParaRPr lang="ru-RU" sz="3200" baseline="30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Равнобедренный треугольник 10"/>
          <p:cNvSpPr/>
          <p:nvPr/>
        </p:nvSpPr>
        <p:spPr>
          <a:xfrm rot="13460854">
            <a:off x="1747641" y="4615420"/>
            <a:ext cx="3725279" cy="645716"/>
          </a:xfrm>
          <a:prstGeom prst="triangle">
            <a:avLst>
              <a:gd name="adj" fmla="val 5042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5"/>
          </p:cNvCxnSpPr>
          <p:nvPr/>
        </p:nvCxnSpPr>
        <p:spPr>
          <a:xfrm rot="10800000" flipH="1">
            <a:off x="2938607" y="2516176"/>
            <a:ext cx="3130425" cy="17655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5"/>
            <a:endCxn id="11" idx="2"/>
          </p:cNvCxnSpPr>
          <p:nvPr/>
        </p:nvCxnSpPr>
        <p:spPr>
          <a:xfrm rot="10800000" flipH="1" flipV="1">
            <a:off x="2938608" y="4281730"/>
            <a:ext cx="2229350" cy="1727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3227521">
            <a:off x="2256670" y="3615808"/>
            <a:ext cx="1277955" cy="1606572"/>
          </a:xfrm>
          <a:prstGeom prst="arc">
            <a:avLst>
              <a:gd name="adj1" fmla="val 16200000"/>
              <a:gd name="adj2" fmla="val 1987650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723986" y="1785915"/>
            <a:ext cx="29210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08194" y="1785915"/>
            <a:ext cx="179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2∙DT∙C1T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263466" y="1420785"/>
            <a:ext cx="1318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cos</a:t>
            </a:r>
            <a:r>
              <a:rPr lang="en-US" sz="3600" dirty="0" smtClean="0"/>
              <a:t> T</a:t>
            </a:r>
            <a:r>
              <a:rPr lang="en-US" sz="3600" baseline="30000" dirty="0" smtClean="0"/>
              <a:t>₌</a:t>
            </a:r>
            <a:endParaRPr lang="ru-RU" sz="3600" baseline="30000" dirty="0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4" imgW="139680" imgH="431640" progId="Equation.3">
                  <p:embed/>
                </p:oleObj>
              </mc:Choice>
              <mc:Fallback>
                <p:oleObj name="Формула" r:id="rId4" imgW="1396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13100"/>
                        <a:ext cx="139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600298" y="4086234"/>
            <a:ext cx="482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6105546" y="2151045"/>
            <a:ext cx="660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с1</a:t>
            </a:r>
            <a:endParaRPr lang="ru-RU" sz="4800" dirty="0"/>
          </a:p>
        </p:txBody>
      </p:sp>
      <p:sp>
        <p:nvSpPr>
          <p:cNvPr id="33" name="TextBox 32"/>
          <p:cNvSpPr txBox="1"/>
          <p:nvPr/>
        </p:nvSpPr>
        <p:spPr>
          <a:xfrm>
            <a:off x="5229234" y="5765832"/>
            <a:ext cx="657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Находим </a:t>
            </a:r>
            <a:r>
              <a:rPr lang="en-US" dirty="0" err="1" smtClean="0"/>
              <a:t>cos</a:t>
            </a:r>
            <a:r>
              <a:rPr lang="en-US" dirty="0" smtClean="0"/>
              <a:t> T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</a:t>
            </a:r>
            <a:r>
              <a:rPr lang="en-US" dirty="0" err="1" smtClean="0"/>
              <a:t>osT</a:t>
            </a:r>
            <a:r>
              <a:rPr lang="en-US" baseline="30000" dirty="0" smtClean="0"/>
              <a:t>₌</a:t>
            </a:r>
            <a:endParaRPr lang="ru-RU" baseline="30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04908" y="2406636"/>
          <a:ext cx="3067092" cy="2820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3" imgW="1104840" imgH="1015920" progId="Equation.3">
                  <p:embed/>
                </p:oleObj>
              </mc:Choice>
              <mc:Fallback>
                <p:oleObj name="Формула" r:id="rId3" imgW="1104840" imgH="1015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08" y="2406636"/>
                        <a:ext cx="3067092" cy="28209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3173409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₌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864104" y="2662227"/>
          <a:ext cx="985850" cy="214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5" imgW="291960" imgH="634680" progId="Equation.3">
                  <p:embed/>
                </p:oleObj>
              </mc:Choice>
              <mc:Fallback>
                <p:oleObj name="Формула" r:id="rId5" imgW="29196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4" y="2662227"/>
                        <a:ext cx="985850" cy="21431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13442" y="3173409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₌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886470" y="2881305"/>
          <a:ext cx="693746" cy="1643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7" imgW="114120" imgH="342720" progId="Equation.3">
                  <p:embed/>
                </p:oleObj>
              </mc:Choice>
              <mc:Fallback>
                <p:oleObj name="Формула" r:id="rId7" imgW="11412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70" y="2881305"/>
                        <a:ext cx="693746" cy="16430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7213" y="4999059"/>
            <a:ext cx="1570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Ответ:</a:t>
            </a:r>
            <a:endParaRPr lang="ru-RU" sz="36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490759" y="4743468"/>
          <a:ext cx="547696" cy="1095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9" imgW="139680" imgH="393480" progId="Equation.3">
                  <p:embed/>
                </p:oleObj>
              </mc:Choice>
              <mc:Fallback>
                <p:oleObj name="Формула" r:id="rId9" imgW="139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59" y="4743468"/>
                        <a:ext cx="547696" cy="1095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28915" y="5072085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34163" y="3209922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Аргументы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Определение куба.</a:t>
            </a:r>
          </a:p>
          <a:p>
            <a:r>
              <a:rPr lang="ru-RU" dirty="0" smtClean="0"/>
              <a:t>2. Определение правильной призмы.</a:t>
            </a:r>
          </a:p>
          <a:p>
            <a:r>
              <a:rPr lang="ru-RU" dirty="0" smtClean="0"/>
              <a:t>3. Свойства правильной призмы.</a:t>
            </a:r>
          </a:p>
          <a:p>
            <a:r>
              <a:rPr lang="ru-RU" dirty="0" smtClean="0"/>
              <a:t>4. Свойство средней линии треугольника.</a:t>
            </a:r>
          </a:p>
          <a:p>
            <a:r>
              <a:rPr lang="ru-RU" dirty="0" smtClean="0"/>
              <a:t>5. Признак параллельности плоскостей.</a:t>
            </a:r>
          </a:p>
          <a:p>
            <a:r>
              <a:rPr lang="ru-RU" dirty="0" smtClean="0"/>
              <a:t>6. Определение угла между плоскостями.</a:t>
            </a:r>
          </a:p>
          <a:p>
            <a:r>
              <a:rPr lang="ru-RU" dirty="0" smtClean="0"/>
              <a:t>7. Линейный угол двугранного угла.</a:t>
            </a:r>
          </a:p>
          <a:p>
            <a:r>
              <a:rPr lang="ru-RU" dirty="0" smtClean="0"/>
              <a:t>8. Теорема Пифагора.</a:t>
            </a:r>
          </a:p>
          <a:p>
            <a:r>
              <a:rPr lang="ru-RU" dirty="0" smtClean="0"/>
              <a:t>9. Теорема косинусов.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 rot="2631977" flipV="1">
            <a:off x="2107924" y="5298118"/>
            <a:ext cx="1934966" cy="306533"/>
          </a:xfrm>
          <a:prstGeom prst="triangle">
            <a:avLst>
              <a:gd name="adj" fmla="val 4819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9938578">
            <a:off x="3061288" y="2719862"/>
            <a:ext cx="1764589" cy="1095955"/>
          </a:xfrm>
          <a:prstGeom prst="triangle">
            <a:avLst>
              <a:gd name="adj" fmla="val 9089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u="sng" dirty="0" smtClean="0"/>
              <a:t>Задача.</a:t>
            </a:r>
            <a:r>
              <a:rPr lang="ru-RU" sz="2400" dirty="0" smtClean="0"/>
              <a:t> В кубе найти косинус угла между плоскостями</a:t>
            </a:r>
            <a:br>
              <a:rPr lang="ru-RU" sz="2400" dirty="0" smtClean="0"/>
            </a:br>
            <a:r>
              <a:rPr lang="ru-RU" sz="2400" dirty="0" smtClean="0"/>
              <a:t>               КЕР и </a:t>
            </a:r>
            <a:r>
              <a:rPr lang="en-US" sz="2400" dirty="0" smtClean="0"/>
              <a:t>N</a:t>
            </a:r>
            <a:r>
              <a:rPr lang="ru-RU" sz="2400" dirty="0" smtClean="0"/>
              <a:t>МН, где К, Е, Р,</a:t>
            </a:r>
            <a:r>
              <a:rPr lang="en-US" sz="2400" dirty="0" smtClean="0"/>
              <a:t> N</a:t>
            </a:r>
            <a:r>
              <a:rPr lang="ru-RU" sz="2400" dirty="0" smtClean="0"/>
              <a:t>, Н, М – середины ребер</a:t>
            </a:r>
            <a:br>
              <a:rPr lang="ru-RU" sz="2400" dirty="0" smtClean="0"/>
            </a:br>
            <a:r>
              <a:rPr lang="ru-RU" sz="2400" dirty="0" smtClean="0"/>
              <a:t>               А1В1, В1С1, ВВ1, АА1, АВ, А</a:t>
            </a:r>
            <a:r>
              <a:rPr lang="en-US" sz="2400" dirty="0" smtClean="0"/>
              <a:t>D</a:t>
            </a:r>
            <a:r>
              <a:rPr lang="ru-RU" sz="2400" dirty="0" smtClean="0"/>
              <a:t> 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89116" y="594839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16090" y="313689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928915" y="218755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05546" y="218755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05546" y="4853007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229234" y="598491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02260" y="317340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001941" y="481649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600298" y="2589201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498974" y="215104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074967" y="390366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089116" y="441485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695688" y="6021423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563785" y="536418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0001348">
            <a:off x="2663952" y="2927484"/>
            <a:ext cx="3686693" cy="1937585"/>
          </a:xfrm>
          <a:prstGeom prst="triangle">
            <a:avLst>
              <a:gd name="adj" fmla="val 87739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Плоскость А1ВС1 параллельна плоскости КРЕ.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Равнобедренный треугольник 7"/>
          <p:cNvSpPr/>
          <p:nvPr/>
        </p:nvSpPr>
        <p:spPr>
          <a:xfrm rot="9938578">
            <a:off x="3061288" y="2719862"/>
            <a:ext cx="1764589" cy="1095955"/>
          </a:xfrm>
          <a:prstGeom prst="triangle">
            <a:avLst>
              <a:gd name="adj" fmla="val 90892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27272" y="262571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45026" y="218755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403584" y="394018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089116" y="313689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855889" y="492603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142059" y="229709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3460854">
            <a:off x="1747641" y="4615420"/>
            <a:ext cx="3725279" cy="645716"/>
          </a:xfrm>
          <a:prstGeom prst="triangle">
            <a:avLst>
              <a:gd name="adj" fmla="val 50426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2631977" flipV="1">
            <a:off x="2107924" y="5298118"/>
            <a:ext cx="1934966" cy="306533"/>
          </a:xfrm>
          <a:prstGeom prst="triangle">
            <a:avLst>
              <a:gd name="adj" fmla="val 48196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Плоскость А1В</a:t>
            </a:r>
            <a:r>
              <a:rPr lang="en-US" sz="2800" dirty="0" smtClean="0"/>
              <a:t>D</a:t>
            </a:r>
            <a:r>
              <a:rPr lang="ru-RU" sz="2800" dirty="0" smtClean="0"/>
              <a:t> параллельна плоскости </a:t>
            </a:r>
            <a:r>
              <a:rPr lang="en-US" sz="2800" dirty="0" smtClean="0"/>
              <a:t>N</a:t>
            </a:r>
            <a:r>
              <a:rPr lang="ru-RU" sz="2800" dirty="0" smtClean="0"/>
              <a:t>НМ.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89116" y="3246435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38454" y="488952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92721" y="598491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600298" y="536418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659175" y="598491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125629" y="445136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0001348">
            <a:off x="2663952" y="2927484"/>
            <a:ext cx="3686693" cy="1937585"/>
          </a:xfrm>
          <a:prstGeom prst="triangle">
            <a:avLst>
              <a:gd name="adj" fmla="val 87739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А1ВС1 пересекается с А1В</a:t>
            </a:r>
            <a:r>
              <a:rPr lang="en-US" sz="3200" dirty="0" smtClean="0"/>
              <a:t>D</a:t>
            </a:r>
            <a:r>
              <a:rPr lang="ru-RU" sz="3200" dirty="0" smtClean="0"/>
              <a:t>1 по прямой А1В.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Равнобедренный треугольник 10"/>
          <p:cNvSpPr/>
          <p:nvPr/>
        </p:nvSpPr>
        <p:spPr>
          <a:xfrm rot="13460854">
            <a:off x="1747641" y="4615420"/>
            <a:ext cx="3725279" cy="645716"/>
          </a:xfrm>
          <a:prstGeom prst="triangle">
            <a:avLst>
              <a:gd name="adj" fmla="val 5042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5"/>
          </p:cNvCxnSpPr>
          <p:nvPr/>
        </p:nvCxnSpPr>
        <p:spPr>
          <a:xfrm rot="10800000" flipH="1">
            <a:off x="2938607" y="2516176"/>
            <a:ext cx="3130425" cy="17655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5"/>
            <a:endCxn id="11" idx="2"/>
          </p:cNvCxnSpPr>
          <p:nvPr/>
        </p:nvCxnSpPr>
        <p:spPr>
          <a:xfrm rot="10800000" flipH="1" flipV="1">
            <a:off x="2938608" y="4281730"/>
            <a:ext cx="2229350" cy="1727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3227521">
            <a:off x="2256670" y="3615808"/>
            <a:ext cx="1277955" cy="1606572"/>
          </a:xfrm>
          <a:prstGeom prst="arc">
            <a:avLst>
              <a:gd name="adj1" fmla="val 16200000"/>
              <a:gd name="adj2" fmla="val 1987650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52603" y="317340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05546" y="226058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36811" y="41592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92721" y="602142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965428" y="496254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0001348">
            <a:off x="2663952" y="2927484"/>
            <a:ext cx="3686693" cy="1937585"/>
          </a:xfrm>
          <a:prstGeom prst="triangle">
            <a:avLst>
              <a:gd name="adj" fmla="val 87739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Найдем линейный угол двугранного угла</a:t>
            </a:r>
            <a:br>
              <a:rPr lang="ru-RU" sz="3200" dirty="0" smtClean="0"/>
            </a:br>
            <a:r>
              <a:rPr lang="ru-RU" sz="3200" dirty="0" smtClean="0"/>
              <a:t>С1А1В</a:t>
            </a:r>
            <a:r>
              <a:rPr lang="en-US" sz="3200" dirty="0" smtClean="0"/>
              <a:t>D</a:t>
            </a:r>
            <a:r>
              <a:rPr lang="ru-RU" sz="3200" dirty="0" smtClean="0"/>
              <a:t>1.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Равнобедренный треугольник 10"/>
          <p:cNvSpPr/>
          <p:nvPr/>
        </p:nvSpPr>
        <p:spPr>
          <a:xfrm rot="13460854">
            <a:off x="1747641" y="4615420"/>
            <a:ext cx="3725279" cy="645716"/>
          </a:xfrm>
          <a:prstGeom prst="triangle">
            <a:avLst>
              <a:gd name="adj" fmla="val 5042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5"/>
          </p:cNvCxnSpPr>
          <p:nvPr/>
        </p:nvCxnSpPr>
        <p:spPr>
          <a:xfrm rot="10800000" flipH="1">
            <a:off x="2938607" y="2516176"/>
            <a:ext cx="3130425" cy="17655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5"/>
            <a:endCxn id="11" idx="2"/>
          </p:cNvCxnSpPr>
          <p:nvPr/>
        </p:nvCxnSpPr>
        <p:spPr>
          <a:xfrm rot="10800000" flipH="1" flipV="1">
            <a:off x="2938608" y="4281730"/>
            <a:ext cx="2229350" cy="1727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3227521">
            <a:off x="2256670" y="3615808"/>
            <a:ext cx="1277955" cy="1606572"/>
          </a:xfrm>
          <a:prstGeom prst="arc">
            <a:avLst>
              <a:gd name="adj1" fmla="val 16200000"/>
              <a:gd name="adj2" fmla="val 1987650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52603" y="317340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05546" y="226058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36811" y="41592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92721" y="602142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965428" y="496254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0001348">
            <a:off x="2663952" y="2927484"/>
            <a:ext cx="3686693" cy="1937585"/>
          </a:xfrm>
          <a:prstGeom prst="triangle">
            <a:avLst>
              <a:gd name="adj" fmla="val 87739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544" y="1165194"/>
            <a:ext cx="8229600" cy="1066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 плоскости А1ВС1 проведем С1Т </a:t>
            </a:r>
            <a:br>
              <a:rPr lang="ru-RU" sz="2800" dirty="0" smtClean="0"/>
            </a:br>
            <a:r>
              <a:rPr lang="ru-RU" sz="2800" dirty="0" smtClean="0"/>
              <a:t>перпендикулярно А1В.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089116" y="313689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855889" y="492603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142059" y="229709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endCxn id="10" idx="5"/>
          </p:cNvCxnSpPr>
          <p:nvPr/>
        </p:nvCxnSpPr>
        <p:spPr>
          <a:xfrm rot="10800000" flipV="1">
            <a:off x="2933415" y="2516174"/>
            <a:ext cx="3135619" cy="1752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00298" y="419577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3460854">
            <a:off x="1747641" y="4615420"/>
            <a:ext cx="3725279" cy="645716"/>
          </a:xfrm>
          <a:prstGeom prst="triangle">
            <a:avLst>
              <a:gd name="adj" fmla="val 50426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 плоскости А1В</a:t>
            </a:r>
            <a:r>
              <a:rPr lang="en-US" sz="2800" dirty="0" smtClean="0"/>
              <a:t>D</a:t>
            </a:r>
            <a:r>
              <a:rPr lang="ru-RU" sz="2800" dirty="0" smtClean="0"/>
              <a:t> проведем </a:t>
            </a:r>
            <a:r>
              <a:rPr lang="en-US" sz="2800" dirty="0" smtClean="0"/>
              <a:t>D</a:t>
            </a:r>
            <a:r>
              <a:rPr lang="ru-RU" sz="2800" dirty="0" smtClean="0"/>
              <a:t>Т </a:t>
            </a:r>
            <a:br>
              <a:rPr lang="ru-RU" sz="2800" dirty="0" smtClean="0"/>
            </a:br>
            <a:r>
              <a:rPr lang="ru-RU" sz="2800" dirty="0" smtClean="0"/>
              <a:t>перпендикулярно А1В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395369" y="2516175"/>
            <a:ext cx="4670116" cy="3505200"/>
            <a:chOff x="1365531" y="2114532"/>
            <a:chExt cx="4670116" cy="3505200"/>
          </a:xfrm>
        </p:grpSpPr>
        <p:sp>
          <p:nvSpPr>
            <p:cNvPr id="4" name="Куб 3"/>
            <p:cNvSpPr/>
            <p:nvPr/>
          </p:nvSpPr>
          <p:spPr>
            <a:xfrm>
              <a:off x="2454247" y="2114532"/>
              <a:ext cx="3581400" cy="350520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330558" y="2114532"/>
              <a:ext cx="2701962" cy="2628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16308">
              <a:off x="1365531" y="2928927"/>
              <a:ext cx="3072502" cy="1858877"/>
            </a:xfrm>
            <a:prstGeom prst="parallelogram">
              <a:avLst>
                <a:gd name="adj" fmla="val 98918"/>
              </a:avLst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89116" y="3246435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38454" y="488952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92721" y="598491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3001941" y="4414851"/>
            <a:ext cx="2190780" cy="16065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3324" y="423228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420</TotalTime>
  <Words>259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Городская</vt:lpstr>
      <vt:lpstr>Формула</vt:lpstr>
      <vt:lpstr> Угол  между  плоскостями</vt:lpstr>
      <vt:lpstr>Аргументы</vt:lpstr>
      <vt:lpstr>Задача. В кубе найти косинус угла между плоскостями                КЕР и NМН, где К, Е, Р, N, Н, М – середины ребер                А1В1, В1С1, ВВ1, АА1, АВ, АD .</vt:lpstr>
      <vt:lpstr>Плоскость А1ВС1 параллельна плоскости КРЕ.</vt:lpstr>
      <vt:lpstr>Плоскость А1ВD параллельна плоскости NНМ.</vt:lpstr>
      <vt:lpstr>А1ВС1 пересекается с А1ВD1 по прямой А1В.</vt:lpstr>
      <vt:lpstr>Найдем линейный угол двугранного угла С1А1ВD1.</vt:lpstr>
      <vt:lpstr>В плоскости А1ВС1 проведем С1Т  перпендикулярно А1В.</vt:lpstr>
      <vt:lpstr>В плоскости А1ВD проведем DТ  перпендикулярно А1В</vt:lpstr>
      <vt:lpstr>Угол С1ТD- линейный угол  двугранного угла С1А1ВD.</vt:lpstr>
      <vt:lpstr>Найдем косинус угла С1ТD.</vt:lpstr>
      <vt:lpstr>ТС1 = ТD1 = √3</vt:lpstr>
      <vt:lpstr>ТС1 = ТД · sin 60° = а √2 ·      </vt:lpstr>
      <vt:lpstr>ΔTDC1:    C1D2 ₌  C1T2 + DT2 – 2 CC1∙DT∙cosT             C1T2 + DT2 –DC2  </vt:lpstr>
      <vt:lpstr>Находим cos 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</dc:creator>
  <cp:lastModifiedBy>Hombre triste</cp:lastModifiedBy>
  <cp:revision>80</cp:revision>
  <dcterms:created xsi:type="dcterms:W3CDTF">2011-10-23T12:55:40Z</dcterms:created>
  <dcterms:modified xsi:type="dcterms:W3CDTF">2016-06-13T19:30:10Z</dcterms:modified>
</cp:coreProperties>
</file>