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77" r:id="rId8"/>
    <p:sldId id="269" r:id="rId9"/>
    <p:sldId id="270" r:id="rId10"/>
    <p:sldId id="271" r:id="rId11"/>
    <p:sldId id="272" r:id="rId12"/>
    <p:sldId id="268" r:id="rId13"/>
    <p:sldId id="266" r:id="rId14"/>
    <p:sldId id="273" r:id="rId15"/>
    <p:sldId id="275" r:id="rId16"/>
    <p:sldId id="27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99FF99"/>
    <a:srgbClr val="33CC33"/>
    <a:srgbClr val="FFCC99"/>
    <a:srgbClr val="3399FF"/>
    <a:srgbClr val="0000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1F2C5-DEAA-423A-BFAD-04F367A407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04944-F168-46D2-90C8-0A4CE6D8A2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A2B92-3D09-43E1-96F3-6FC0F05893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0F2CD20-2353-443B-B334-5B75A221DA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C4716-160B-4B50-B904-369728A11C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E7CC2-63E2-44E6-B704-48C9145660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EE0F6-9169-49FC-A054-610BF75408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4136B-6AA7-43DB-9CD5-343A810F80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81E2C-1219-4121-A6FF-C682708F38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9583B-D9DB-4A9E-A5A0-9D853B12DF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F5CD1-F19C-4442-973D-F189EACA5F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EDDF1-C63A-4CAB-AE54-0E5AE1AFEF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46EBDE-417B-4A1F-A048-CD88CE58566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New%20Pascal\&#1043;&#1086;&#1088;&#1086;&#1076;%20&#1091;%20&#1084;&#1086;&#1088;&#1103;%20&#1082;&#1072;&#1095;&#1077;&#1089;&#1090;&#1074;&#1086;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gif"/><Relationship Id="rId4" Type="http://schemas.openxmlformats.org/officeDocument/2006/relationships/image" Target="../media/image34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1.jpe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7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4.wmf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250825" y="1196975"/>
            <a:ext cx="525780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Georgia"/>
              </a:rPr>
              <a:t>"Величие человека</a:t>
            </a:r>
          </a:p>
        </p:txBody>
      </p:sp>
      <p:pic>
        <p:nvPicPr>
          <p:cNvPr id="3078" name="Picture 6" descr="paskal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375" y="2133600"/>
            <a:ext cx="2082800" cy="3043238"/>
          </a:xfrm>
          <a:prstGeom prst="rect">
            <a:avLst/>
          </a:prstGeom>
          <a:noFill/>
        </p:spPr>
      </p:pic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5364163" y="5157788"/>
            <a:ext cx="36480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CC"/>
                  </a:gs>
                  <a:gs pos="100000">
                    <a:srgbClr val="FF9900"/>
                  </a:gs>
                </a:gsLst>
                <a:lin ang="5400000" scaled="1"/>
              </a:gradFill>
              <a:latin typeface="Georgia"/>
            </a:endParaRPr>
          </a:p>
        </p:txBody>
      </p:sp>
      <p:pic>
        <p:nvPicPr>
          <p:cNvPr id="3081" name="Город у моря качество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sp>
        <p:nvSpPr>
          <p:cNvPr id="3082" name="WordArt 10"/>
          <p:cNvSpPr>
            <a:spLocks noChangeArrowheads="1" noChangeShapeType="1" noTextEdit="1"/>
          </p:cNvSpPr>
          <p:nvPr/>
        </p:nvSpPr>
        <p:spPr bwMode="auto">
          <a:xfrm>
            <a:off x="5580063" y="2276475"/>
            <a:ext cx="3313112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Georgia"/>
              </a:rPr>
              <a:t>(</a:t>
            </a:r>
            <a:r>
              <a:rPr lang="ru-RU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Georgia"/>
              </a:rPr>
              <a:t>Блез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Georgia"/>
              </a:rPr>
              <a:t> Паскаль)</a:t>
            </a: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827088" y="1844675"/>
            <a:ext cx="5905500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Georgia"/>
              </a:rPr>
              <a:t>состоит в его мысли"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3803" fill="hold"/>
                                        <p:tgtEl>
                                          <p:spTgt spid="30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81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684213" y="333375"/>
            <a:ext cx="3167062" cy="460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CC6600"/>
                    </a:gs>
                  </a:gsLst>
                  <a:lin ang="5400000" scaled="1"/>
                </a:gradFill>
                <a:latin typeface="Georgia"/>
              </a:rPr>
              <a:t>вывод: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755650" y="1125538"/>
            <a:ext cx="3600450" cy="49688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ru-RU" sz="2000" b="1">
                <a:solidFill>
                  <a:srgbClr val="CC6600"/>
                </a:solidFill>
              </a:rPr>
              <a:t>Свободная </a:t>
            </a:r>
            <a:r>
              <a:rPr lang="ru-RU" sz="2000" b="1">
                <a:solidFill>
                  <a:schemeClr val="accent2"/>
                </a:solidFill>
              </a:rPr>
              <a:t>подвижность</a:t>
            </a:r>
          </a:p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chemeClr val="accent2"/>
                </a:solidFill>
              </a:rPr>
              <a:t>частиц</a:t>
            </a:r>
            <a:r>
              <a:rPr lang="ru-RU" sz="2000" b="1">
                <a:solidFill>
                  <a:srgbClr val="CC6600"/>
                </a:solidFill>
              </a:rPr>
              <a:t> жидкостей и газов</a:t>
            </a:r>
          </a:p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CC6600"/>
                </a:solidFill>
              </a:rPr>
              <a:t>ведёт к выравниванию</a:t>
            </a:r>
          </a:p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CC6600"/>
                </a:solidFill>
              </a:rPr>
              <a:t>давления по  в с е м </a:t>
            </a:r>
          </a:p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CC6600"/>
                </a:solidFill>
              </a:rPr>
              <a:t>н а п р а в л  е н и я м !</a:t>
            </a:r>
          </a:p>
          <a:p>
            <a:pPr algn="ctr">
              <a:spcBef>
                <a:spcPct val="50000"/>
              </a:spcBef>
            </a:pPr>
            <a:endParaRPr lang="ru-RU" sz="2000" b="1">
              <a:solidFill>
                <a:srgbClr val="CC6600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2000" b="1"/>
          </a:p>
          <a:p>
            <a:pPr algn="ctr">
              <a:spcBef>
                <a:spcPct val="50000"/>
              </a:spcBef>
            </a:pPr>
            <a:endParaRPr lang="ru-RU" sz="2000" b="1"/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2268538" y="3357563"/>
            <a:ext cx="433387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9" name="Oval 9" descr="Волны"/>
          <p:cNvSpPr>
            <a:spLocks noChangeArrowheads="1"/>
          </p:cNvSpPr>
          <p:nvPr/>
        </p:nvSpPr>
        <p:spPr bwMode="auto">
          <a:xfrm>
            <a:off x="1403350" y="3860800"/>
            <a:ext cx="2087563" cy="2016125"/>
          </a:xfrm>
          <a:prstGeom prst="ellipse">
            <a:avLst/>
          </a:prstGeom>
          <a:pattFill prst="wave">
            <a:fgClr>
              <a:schemeClr val="tx1"/>
            </a:fgClr>
            <a:bgClr>
              <a:srgbClr val="3366CC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1835150" y="4221163"/>
            <a:ext cx="1214438" cy="1214437"/>
          </a:xfrm>
          <a:custGeom>
            <a:avLst/>
            <a:gdLst>
              <a:gd name="G0" fmla="+- 6480 0 0"/>
              <a:gd name="G1" fmla="+- 8640 0 0"/>
              <a:gd name="G2" fmla="+- 4320 0 0"/>
              <a:gd name="G3" fmla="+- 21600 0 6480"/>
              <a:gd name="G4" fmla="+- 21600 0 8640"/>
              <a:gd name="G5" fmla="+- 21600 0 4320"/>
              <a:gd name="G6" fmla="+- 6480 0 10800"/>
              <a:gd name="G7" fmla="+- 8640 0 10800"/>
              <a:gd name="G8" fmla="*/ G7 4320 G6"/>
              <a:gd name="G9" fmla="+- 21600 0 G8"/>
              <a:gd name="T0" fmla="*/ G8 w 21600"/>
              <a:gd name="T1" fmla="*/ G1 h 21600"/>
              <a:gd name="T2" fmla="*/ G9 w 21600"/>
              <a:gd name="T3" fmla="*/ G4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accent2"/>
                </a:solidFill>
              </a:rPr>
              <a:t>P</a:t>
            </a:r>
            <a:endParaRPr lang="ru-RU" b="1">
              <a:solidFill>
                <a:schemeClr val="accent2"/>
              </a:solidFill>
            </a:endParaRPr>
          </a:p>
        </p:txBody>
      </p:sp>
      <p:sp>
        <p:nvSpPr>
          <p:cNvPr id="20491" name="Rectangle 11" descr="Волны"/>
          <p:cNvSpPr>
            <a:spLocks noChangeArrowheads="1"/>
          </p:cNvSpPr>
          <p:nvPr/>
        </p:nvSpPr>
        <p:spPr bwMode="auto">
          <a:xfrm>
            <a:off x="4427538" y="1125538"/>
            <a:ext cx="3097212" cy="2232025"/>
          </a:xfrm>
          <a:prstGeom prst="rect">
            <a:avLst/>
          </a:prstGeom>
          <a:pattFill prst="wave">
            <a:fgClr>
              <a:schemeClr val="tx1"/>
            </a:fgClr>
            <a:bgClr>
              <a:srgbClr val="0066CC"/>
            </a:bgClr>
          </a:pattFill>
          <a:ln w="12700" algn="ctr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000" b="1">
                <a:solidFill>
                  <a:srgbClr val="FFFF99"/>
                </a:solidFill>
                <a:latin typeface="Georgia" pitchFamily="18" charset="0"/>
              </a:rPr>
              <a:t>Давление, производимое</a:t>
            </a:r>
            <a:br>
              <a:rPr lang="ru-RU" sz="2000" b="1">
                <a:solidFill>
                  <a:srgbClr val="FFFF99"/>
                </a:solidFill>
                <a:latin typeface="Georgia" pitchFamily="18" charset="0"/>
              </a:rPr>
            </a:br>
            <a:r>
              <a:rPr lang="ru-RU" sz="2000" b="1">
                <a:solidFill>
                  <a:srgbClr val="FFFF99"/>
                </a:solidFill>
                <a:latin typeface="Georgia" pitchFamily="18" charset="0"/>
              </a:rPr>
              <a:t>на жидкость или газ,</a:t>
            </a:r>
            <a:br>
              <a:rPr lang="ru-RU" sz="2000" b="1">
                <a:solidFill>
                  <a:srgbClr val="FFFF99"/>
                </a:solidFill>
                <a:latin typeface="Georgia" pitchFamily="18" charset="0"/>
              </a:rPr>
            </a:br>
            <a:r>
              <a:rPr lang="ru-RU" sz="2000" b="1">
                <a:solidFill>
                  <a:srgbClr val="FFFF99"/>
                </a:solidFill>
                <a:latin typeface="Georgia" pitchFamily="18" charset="0"/>
              </a:rPr>
              <a:t>передаётся по всем направлениям </a:t>
            </a:r>
            <a:br>
              <a:rPr lang="ru-RU" sz="2000" b="1">
                <a:solidFill>
                  <a:srgbClr val="FFFF99"/>
                </a:solidFill>
                <a:latin typeface="Georgia" pitchFamily="18" charset="0"/>
              </a:rPr>
            </a:br>
            <a:r>
              <a:rPr lang="ru-RU" sz="2000" b="1">
                <a:solidFill>
                  <a:srgbClr val="FFFF99"/>
                </a:solidFill>
                <a:latin typeface="Georgia" pitchFamily="18" charset="0"/>
              </a:rPr>
              <a:t>без </a:t>
            </a:r>
            <a:br>
              <a:rPr lang="ru-RU" sz="2000" b="1">
                <a:solidFill>
                  <a:srgbClr val="FFFF99"/>
                </a:solidFill>
                <a:latin typeface="Georgia" pitchFamily="18" charset="0"/>
              </a:rPr>
            </a:br>
            <a:r>
              <a:rPr lang="ru-RU" sz="2000" b="1">
                <a:solidFill>
                  <a:srgbClr val="FFFF99"/>
                </a:solidFill>
                <a:latin typeface="Georgia" pitchFamily="18" charset="0"/>
              </a:rPr>
              <a:t>и з м е н е н и й.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4427538" y="3429000"/>
            <a:ext cx="3097212" cy="2663825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ru-RU" sz="2000" b="1">
                <a:solidFill>
                  <a:srgbClr val="CC6600"/>
                </a:solidFill>
              </a:rPr>
              <a:t>Это утверждение называется </a:t>
            </a:r>
          </a:p>
          <a:p>
            <a:pPr algn="ctr"/>
            <a:r>
              <a:rPr lang="ru-RU" sz="2000" b="1">
                <a:solidFill>
                  <a:srgbClr val="003399"/>
                </a:solidFill>
              </a:rPr>
              <a:t>законом Паскаля</a:t>
            </a:r>
            <a:r>
              <a:rPr lang="ru-RU" sz="2000" b="1">
                <a:solidFill>
                  <a:srgbClr val="CC6600"/>
                </a:solidFill>
              </a:rPr>
              <a:t>, по имени учёного,</a:t>
            </a:r>
          </a:p>
          <a:p>
            <a:pPr algn="ctr"/>
            <a:r>
              <a:rPr lang="ru-RU" sz="2000" b="1">
                <a:solidFill>
                  <a:srgbClr val="CC6600"/>
                </a:solidFill>
              </a:rPr>
              <a:t>открывшего эту закономерность.</a:t>
            </a:r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5580063" y="3500438"/>
            <a:ext cx="719137" cy="720725"/>
          </a:xfrm>
          <a:prstGeom prst="upArrow">
            <a:avLst>
              <a:gd name="adj1" fmla="val 50000"/>
              <a:gd name="adj2" fmla="val 2505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0496" name="Picture 16" descr="txt_па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1484313"/>
            <a:ext cx="1552575" cy="19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/>
      <p:bldP spid="20489" grpId="0" animBg="1"/>
      <p:bldP spid="20490" grpId="0" animBg="1"/>
      <p:bldP spid="20491" grpId="0" animBg="1"/>
      <p:bldP spid="20492" grpId="0" animBg="1"/>
      <p:bldP spid="2049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684213" y="404813"/>
            <a:ext cx="4535487" cy="388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CC6600"/>
                    </a:gs>
                  </a:gsLst>
                  <a:lin ang="5400000" scaled="1"/>
                </a:gradFill>
                <a:latin typeface="Georgia"/>
              </a:rPr>
              <a:t>закон Паскаля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4427538" y="1125538"/>
            <a:ext cx="3097212" cy="2663825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rgbClr val="0066CC"/>
              </a:gs>
            </a:gsLst>
            <a:lin ang="5400000" scaled="1"/>
          </a:gradFill>
          <a:ln w="12700" algn="ctr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000" b="1">
                <a:solidFill>
                  <a:schemeClr val="bg1"/>
                </a:solidFill>
                <a:latin typeface="Georgia" pitchFamily="18" charset="0"/>
              </a:rPr>
              <a:t>Давление, производимое</a:t>
            </a:r>
            <a:br>
              <a:rPr lang="ru-RU" sz="2000" b="1">
                <a:solidFill>
                  <a:schemeClr val="bg1"/>
                </a:solidFill>
                <a:latin typeface="Georgia" pitchFamily="18" charset="0"/>
              </a:rPr>
            </a:br>
            <a:r>
              <a:rPr lang="ru-RU" sz="2000" b="1">
                <a:solidFill>
                  <a:schemeClr val="bg1"/>
                </a:solidFill>
                <a:latin typeface="Georgia" pitchFamily="18" charset="0"/>
              </a:rPr>
              <a:t>на жидкость или газ, передаётся </a:t>
            </a:r>
          </a:p>
          <a:p>
            <a:pPr algn="ctr"/>
            <a:r>
              <a:rPr lang="ru-RU" sz="2000" b="1">
                <a:solidFill>
                  <a:schemeClr val="bg1"/>
                </a:solidFill>
                <a:latin typeface="Georgia" pitchFamily="18" charset="0"/>
              </a:rPr>
              <a:t>по всем направлениям </a:t>
            </a:r>
            <a:br>
              <a:rPr lang="ru-RU" sz="2000" b="1">
                <a:solidFill>
                  <a:schemeClr val="bg1"/>
                </a:solidFill>
                <a:latin typeface="Georgia" pitchFamily="18" charset="0"/>
              </a:rPr>
            </a:br>
            <a:r>
              <a:rPr lang="ru-RU" sz="2000" b="1">
                <a:solidFill>
                  <a:schemeClr val="bg1"/>
                </a:solidFill>
                <a:latin typeface="Georgia" pitchFamily="18" charset="0"/>
              </a:rPr>
              <a:t>без  </a:t>
            </a:r>
          </a:p>
          <a:p>
            <a:pPr algn="ctr"/>
            <a:r>
              <a:rPr lang="ru-RU" sz="2000" b="1">
                <a:solidFill>
                  <a:schemeClr val="bg1"/>
                </a:solidFill>
                <a:latin typeface="Georgia" pitchFamily="18" charset="0"/>
              </a:rPr>
              <a:t>и з м е н е н и й.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4427538" y="3860800"/>
            <a:ext cx="3097212" cy="2232025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663300"/>
              </a:gs>
            </a:gsLst>
            <a:lin ang="5400000" scaled="1"/>
          </a:gradFill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1200">
                <a:solidFill>
                  <a:schemeClr val="bg1"/>
                </a:solidFill>
              </a:rPr>
              <a:t> Самое древнее из известных счетных устройств создал Блез Паскаль</a:t>
            </a:r>
          </a:p>
          <a:p>
            <a:pPr algn="ctr"/>
            <a:r>
              <a:rPr lang="ru-RU" sz="1200">
                <a:solidFill>
                  <a:schemeClr val="bg1"/>
                </a:solidFill>
              </a:rPr>
              <a:t> - французский физик, математик и философ. В 1642 году создал машину, </a:t>
            </a:r>
          </a:p>
          <a:p>
            <a:pPr algn="ctr"/>
            <a:r>
              <a:rPr lang="ru-RU" sz="1200">
                <a:solidFill>
                  <a:schemeClr val="bg1"/>
                </a:solidFill>
              </a:rPr>
              <a:t>которая могла складывать числа. Машина Паскаля стала первым счетным механизмом. В 1970 году был создан язык программирования, названный в честь Блеза Паскаля - Pascal. Еще одно гибкое решение!!!</a:t>
            </a:r>
          </a:p>
        </p:txBody>
      </p:sp>
      <p:sp>
        <p:nvSpPr>
          <p:cNvPr id="21517" name="WordArt 13"/>
          <p:cNvSpPr>
            <a:spLocks noChangeArrowheads="1" noChangeShapeType="1" noTextEdit="1"/>
          </p:cNvSpPr>
          <p:nvPr/>
        </p:nvSpPr>
        <p:spPr bwMode="auto">
          <a:xfrm>
            <a:off x="971550" y="5084763"/>
            <a:ext cx="2903538" cy="933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5921" dir="2700000" algn="ctr" rotWithShape="0">
                    <a:srgbClr val="FFCCFF"/>
                  </a:outerShdw>
                </a:effectLst>
                <a:latin typeface="Times New Roman"/>
                <a:cs typeface="Times New Roman"/>
              </a:rPr>
              <a:t>Блез Паскаль</a:t>
            </a:r>
          </a:p>
          <a:p>
            <a:pPr algn="ctr"/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5921" dir="2700000" algn="ctr" rotWithShape="0">
                    <a:srgbClr val="FFCCFF"/>
                  </a:outerShdw>
                </a:effectLst>
                <a:latin typeface="Times New Roman"/>
                <a:cs typeface="Times New Roman"/>
              </a:rPr>
              <a:t>(1623 - 1662)</a:t>
            </a:r>
          </a:p>
        </p:txBody>
      </p:sp>
      <p:pic>
        <p:nvPicPr>
          <p:cNvPr id="21518" name="Picture 14" descr="txt_па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1484313"/>
            <a:ext cx="1552575" cy="190500"/>
          </a:xfrm>
          <a:prstGeom prst="rect">
            <a:avLst/>
          </a:prstGeom>
          <a:noFill/>
        </p:spPr>
      </p:pic>
      <p:pic>
        <p:nvPicPr>
          <p:cNvPr id="8" name="Рисунок 7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1214422"/>
            <a:ext cx="3041844" cy="3643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0836" y="1592413"/>
            <a:ext cx="4176725" cy="4825698"/>
          </a:xfrm>
          <a:prstGeom prst="rect">
            <a:avLst/>
          </a:prstGeom>
        </p:spPr>
      </p:pic>
      <p:pic>
        <p:nvPicPr>
          <p:cNvPr id="17413" name="Picture 5" descr="водолаз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738" y="4797425"/>
            <a:ext cx="484187" cy="936625"/>
          </a:xfrm>
          <a:prstGeom prst="rect">
            <a:avLst/>
          </a:prstGeom>
          <a:noFill/>
        </p:spPr>
      </p:pic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3778250" y="2349500"/>
            <a:ext cx="0" cy="3311525"/>
          </a:xfrm>
          <a:prstGeom prst="line">
            <a:avLst/>
          </a:prstGeom>
          <a:noFill/>
          <a:ln w="50800">
            <a:solidFill>
              <a:srgbClr val="0099FF"/>
            </a:solidFill>
            <a:round/>
            <a:headEnd type="stealth" w="lg" len="lg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7415" name="Picture 7" descr="водолаз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738" y="2276475"/>
            <a:ext cx="484187" cy="936625"/>
          </a:xfrm>
          <a:prstGeom prst="rect">
            <a:avLst/>
          </a:prstGeom>
          <a:noFill/>
        </p:spPr>
      </p:pic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3419475" y="2565400"/>
            <a:ext cx="287338" cy="288925"/>
          </a:xfrm>
          <a:custGeom>
            <a:avLst/>
            <a:gdLst>
              <a:gd name="G0" fmla="+- 6480 0 0"/>
              <a:gd name="G1" fmla="+- 8640 0 0"/>
              <a:gd name="G2" fmla="+- 4320 0 0"/>
              <a:gd name="G3" fmla="+- 21600 0 6480"/>
              <a:gd name="G4" fmla="+- 21600 0 8640"/>
              <a:gd name="G5" fmla="+- 21600 0 4320"/>
              <a:gd name="G6" fmla="+- 6480 0 10800"/>
              <a:gd name="G7" fmla="+- 8640 0 10800"/>
              <a:gd name="G8" fmla="*/ G7 4320 G6"/>
              <a:gd name="G9" fmla="+- 21600 0 G8"/>
              <a:gd name="T0" fmla="*/ G8 w 21600"/>
              <a:gd name="T1" fmla="*/ G1 h 21600"/>
              <a:gd name="T2" fmla="*/ G9 w 21600"/>
              <a:gd name="T3" fmla="*/ G4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7" name="WordArt 9"/>
          <p:cNvSpPr>
            <a:spLocks noChangeArrowheads="1" noChangeShapeType="1" noTextEdit="1"/>
          </p:cNvSpPr>
          <p:nvPr/>
        </p:nvSpPr>
        <p:spPr bwMode="auto">
          <a:xfrm>
            <a:off x="2698750" y="2565400"/>
            <a:ext cx="215900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P</a:t>
            </a:r>
            <a:endParaRPr lang="ru-RU" sz="20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Georgia"/>
            </a:endParaRPr>
          </a:p>
        </p:txBody>
      </p:sp>
      <p:sp>
        <p:nvSpPr>
          <p:cNvPr id="17418" name="WordArt 10"/>
          <p:cNvSpPr>
            <a:spLocks noChangeArrowheads="1" noChangeShapeType="1" noTextEdit="1"/>
          </p:cNvSpPr>
          <p:nvPr/>
        </p:nvSpPr>
        <p:spPr bwMode="auto">
          <a:xfrm>
            <a:off x="827088" y="2852738"/>
            <a:ext cx="49688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99"/>
                    </a:gs>
                    <a:gs pos="100000">
                      <a:srgbClr val="FF9933"/>
                    </a:gs>
                  </a:gsLst>
                  <a:lin ang="5400000" scaled="1"/>
                </a:gradFill>
                <a:latin typeface="Georgia"/>
              </a:rPr>
              <a:t>закон Паскаля</a:t>
            </a:r>
          </a:p>
        </p:txBody>
      </p:sp>
      <p:sp>
        <p:nvSpPr>
          <p:cNvPr id="17419" name="WordArt 11"/>
          <p:cNvSpPr>
            <a:spLocks noChangeArrowheads="1" noChangeShapeType="1" noTextEdit="1"/>
          </p:cNvSpPr>
          <p:nvPr/>
        </p:nvSpPr>
        <p:spPr bwMode="auto">
          <a:xfrm>
            <a:off x="684213" y="404813"/>
            <a:ext cx="5903912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FF9900"/>
                    </a:gs>
                  </a:gsLst>
                  <a:lin ang="5400000" scaled="1"/>
                </a:gradFill>
                <a:latin typeface="Georgia"/>
              </a:rPr>
              <a:t>анимированный опыт</a:t>
            </a:r>
          </a:p>
        </p:txBody>
      </p:sp>
      <p:sp>
        <p:nvSpPr>
          <p:cNvPr id="17420" name="Oval 12"/>
          <p:cNvSpPr>
            <a:spLocks noChangeArrowheads="1"/>
          </p:cNvSpPr>
          <p:nvPr/>
        </p:nvSpPr>
        <p:spPr bwMode="auto">
          <a:xfrm>
            <a:off x="8388350" y="414972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755650" y="3357563"/>
            <a:ext cx="187166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dirty="0"/>
              <a:t>Закон Паскаля имеет интересное следствие: вне зависимости от формы и размеров сосуда давление внутри жидкости на одной и той же глубине одинаково. Докажем это утверждение. 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3995738" y="5734050"/>
            <a:ext cx="2592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Давление одинаково !</a:t>
            </a:r>
          </a:p>
        </p:txBody>
      </p:sp>
      <p:pic>
        <p:nvPicPr>
          <p:cNvPr id="17423" name="Picture 15" descr="txt_lu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1725" y="2276475"/>
            <a:ext cx="1514475" cy="19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пусть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-0.00532 L -0.00278 0.3618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4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91908E-6 L 3.05556E-6 0.36717 " pathEditMode="relative" ptsTypes="AA">
                                      <p:cBhvr>
                                        <p:cTn id="25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174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08092E-6 L 2.5E-6 0.345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3459 L 0.30712 0.345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6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nimBg="1"/>
      <p:bldP spid="17416" grpId="0" animBg="1"/>
      <p:bldP spid="17416" grpId="1" animBg="1"/>
      <p:bldP spid="17416" grpId="2" animBg="1"/>
      <p:bldP spid="17416" grpId="3" animBg="1"/>
      <p:bldP spid="17417" grpId="0" animBg="1"/>
      <p:bldP spid="17417" grpId="1" animBg="1"/>
      <p:bldP spid="17418" grpId="0" animBg="1"/>
      <p:bldP spid="17420" grpId="0" animBg="1"/>
      <p:bldP spid="174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WordArt 8"/>
          <p:cNvSpPr>
            <a:spLocks noChangeArrowheads="1" noChangeShapeType="1" noTextEdit="1"/>
          </p:cNvSpPr>
          <p:nvPr/>
        </p:nvSpPr>
        <p:spPr bwMode="auto">
          <a:xfrm>
            <a:off x="684213" y="404813"/>
            <a:ext cx="6767512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FF9900"/>
                    </a:gs>
                  </a:gsLst>
                  <a:lin ang="5400000" scaled="1"/>
                </a:gradFill>
                <a:latin typeface="Georgia"/>
              </a:rPr>
              <a:t>виртуальная лаборатория</a:t>
            </a:r>
          </a:p>
        </p:txBody>
      </p:sp>
      <p:sp>
        <p:nvSpPr>
          <p:cNvPr id="14347" name="WordArt 11"/>
          <p:cNvSpPr>
            <a:spLocks noChangeArrowheads="1" noChangeShapeType="1" noTextEdit="1"/>
          </p:cNvSpPr>
          <p:nvPr/>
        </p:nvSpPr>
        <p:spPr bwMode="auto">
          <a:xfrm>
            <a:off x="1042988" y="2636838"/>
            <a:ext cx="5048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s</a:t>
            </a:r>
            <a:endParaRPr lang="ru-RU" sz="44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Georgia"/>
            </a:endParaRPr>
          </a:p>
        </p:txBody>
      </p:sp>
      <p:sp>
        <p:nvSpPr>
          <p:cNvPr id="14348" name="WordArt 12"/>
          <p:cNvSpPr>
            <a:spLocks noChangeArrowheads="1" noChangeShapeType="1" noTextEdit="1"/>
          </p:cNvSpPr>
          <p:nvPr/>
        </p:nvSpPr>
        <p:spPr bwMode="auto">
          <a:xfrm>
            <a:off x="1042988" y="3500438"/>
            <a:ext cx="5048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s</a:t>
            </a:r>
            <a:endParaRPr lang="ru-RU" sz="44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Georgia"/>
            </a:endParaRPr>
          </a:p>
        </p:txBody>
      </p:sp>
      <p:sp>
        <p:nvSpPr>
          <p:cNvPr id="14349" name="WordArt 13"/>
          <p:cNvSpPr>
            <a:spLocks noChangeArrowheads="1" noChangeShapeType="1" noTextEdit="1"/>
          </p:cNvSpPr>
          <p:nvPr/>
        </p:nvSpPr>
        <p:spPr bwMode="auto">
          <a:xfrm>
            <a:off x="1619250" y="3932238"/>
            <a:ext cx="215900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1</a:t>
            </a:r>
          </a:p>
        </p:txBody>
      </p:sp>
      <p:sp>
        <p:nvSpPr>
          <p:cNvPr id="14350" name="WordArt 14"/>
          <p:cNvSpPr>
            <a:spLocks noChangeArrowheads="1" noChangeShapeType="1" noTextEdit="1"/>
          </p:cNvSpPr>
          <p:nvPr/>
        </p:nvSpPr>
        <p:spPr bwMode="auto">
          <a:xfrm>
            <a:off x="1619250" y="2997200"/>
            <a:ext cx="215900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2</a:t>
            </a:r>
          </a:p>
        </p:txBody>
      </p:sp>
      <p:sp>
        <p:nvSpPr>
          <p:cNvPr id="14351" name="WordArt 15"/>
          <p:cNvSpPr>
            <a:spLocks noChangeArrowheads="1" noChangeShapeType="1" noTextEdit="1"/>
          </p:cNvSpPr>
          <p:nvPr/>
        </p:nvSpPr>
        <p:spPr bwMode="auto">
          <a:xfrm>
            <a:off x="900113" y="3355975"/>
            <a:ext cx="1065212" cy="73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_</a:t>
            </a:r>
          </a:p>
        </p:txBody>
      </p:sp>
      <p:sp>
        <p:nvSpPr>
          <p:cNvPr id="14352" name="WordArt 16"/>
          <p:cNvSpPr>
            <a:spLocks noChangeArrowheads="1" noChangeShapeType="1" noTextEdit="1"/>
          </p:cNvSpPr>
          <p:nvPr/>
        </p:nvSpPr>
        <p:spPr bwMode="auto">
          <a:xfrm>
            <a:off x="2268538" y="3355975"/>
            <a:ext cx="431800" cy="73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_</a:t>
            </a:r>
          </a:p>
        </p:txBody>
      </p:sp>
      <p:sp>
        <p:nvSpPr>
          <p:cNvPr id="14353" name="WordArt 17"/>
          <p:cNvSpPr>
            <a:spLocks noChangeArrowheads="1" noChangeShapeType="1" noTextEdit="1"/>
          </p:cNvSpPr>
          <p:nvPr/>
        </p:nvSpPr>
        <p:spPr bwMode="auto">
          <a:xfrm>
            <a:off x="2987675" y="2852738"/>
            <a:ext cx="504825" cy="1038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7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?</a:t>
            </a:r>
          </a:p>
        </p:txBody>
      </p:sp>
      <p:sp>
        <p:nvSpPr>
          <p:cNvPr id="14354" name="WordArt 18"/>
          <p:cNvSpPr>
            <a:spLocks noChangeArrowheads="1" noChangeShapeType="1" noTextEdit="1"/>
          </p:cNvSpPr>
          <p:nvPr/>
        </p:nvSpPr>
        <p:spPr bwMode="auto">
          <a:xfrm>
            <a:off x="1042988" y="4581525"/>
            <a:ext cx="5048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F</a:t>
            </a:r>
            <a:endParaRPr lang="ru-RU" sz="44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Georgia"/>
            </a:endParaRPr>
          </a:p>
        </p:txBody>
      </p:sp>
      <p:sp>
        <p:nvSpPr>
          <p:cNvPr id="14355" name="WordArt 19"/>
          <p:cNvSpPr>
            <a:spLocks noChangeArrowheads="1" noChangeShapeType="1" noTextEdit="1"/>
          </p:cNvSpPr>
          <p:nvPr/>
        </p:nvSpPr>
        <p:spPr bwMode="auto">
          <a:xfrm>
            <a:off x="1042988" y="5445125"/>
            <a:ext cx="5048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F</a:t>
            </a:r>
            <a:endParaRPr lang="ru-RU" sz="44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Georgia"/>
            </a:endParaRPr>
          </a:p>
        </p:txBody>
      </p:sp>
      <p:sp>
        <p:nvSpPr>
          <p:cNvPr id="14356" name="WordArt 20"/>
          <p:cNvSpPr>
            <a:spLocks noChangeArrowheads="1" noChangeShapeType="1" noTextEdit="1"/>
          </p:cNvSpPr>
          <p:nvPr/>
        </p:nvSpPr>
        <p:spPr bwMode="auto">
          <a:xfrm>
            <a:off x="1619250" y="5876925"/>
            <a:ext cx="215900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1</a:t>
            </a:r>
          </a:p>
        </p:txBody>
      </p:sp>
      <p:sp>
        <p:nvSpPr>
          <p:cNvPr id="14357" name="WordArt 21"/>
          <p:cNvSpPr>
            <a:spLocks noChangeArrowheads="1" noChangeShapeType="1" noTextEdit="1"/>
          </p:cNvSpPr>
          <p:nvPr/>
        </p:nvSpPr>
        <p:spPr bwMode="auto">
          <a:xfrm>
            <a:off x="1619250" y="4941888"/>
            <a:ext cx="215900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2</a:t>
            </a:r>
          </a:p>
        </p:txBody>
      </p:sp>
      <p:sp>
        <p:nvSpPr>
          <p:cNvPr id="14358" name="WordArt 22"/>
          <p:cNvSpPr>
            <a:spLocks noChangeArrowheads="1" noChangeShapeType="1" noTextEdit="1"/>
          </p:cNvSpPr>
          <p:nvPr/>
        </p:nvSpPr>
        <p:spPr bwMode="auto">
          <a:xfrm>
            <a:off x="900113" y="5300663"/>
            <a:ext cx="1065212" cy="73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_</a:t>
            </a:r>
          </a:p>
        </p:txBody>
      </p:sp>
      <p:sp>
        <p:nvSpPr>
          <p:cNvPr id="14359" name="WordArt 23"/>
          <p:cNvSpPr>
            <a:spLocks noChangeArrowheads="1" noChangeShapeType="1" noTextEdit="1"/>
          </p:cNvSpPr>
          <p:nvPr/>
        </p:nvSpPr>
        <p:spPr bwMode="auto">
          <a:xfrm>
            <a:off x="2268538" y="5300663"/>
            <a:ext cx="431800" cy="73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_</a:t>
            </a:r>
          </a:p>
        </p:txBody>
      </p:sp>
      <p:sp>
        <p:nvSpPr>
          <p:cNvPr id="14360" name="WordArt 24"/>
          <p:cNvSpPr>
            <a:spLocks noChangeArrowheads="1" noChangeShapeType="1" noTextEdit="1"/>
          </p:cNvSpPr>
          <p:nvPr/>
        </p:nvSpPr>
        <p:spPr bwMode="auto">
          <a:xfrm>
            <a:off x="2987675" y="4797425"/>
            <a:ext cx="504825" cy="1038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7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?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755650" y="1196975"/>
            <a:ext cx="7129463" cy="1230313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0066CC"/>
              </a:gs>
            </a:gsLst>
            <a:lin ang="5400000" scaled="1"/>
          </a:gradFill>
          <a:ln w="9525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FF99"/>
                </a:solidFill>
              </a:rPr>
              <a:t>Закон Паскаля позволяет объяснить действие</a:t>
            </a:r>
            <a:r>
              <a:rPr lang="ru-RU" b="1">
                <a:solidFill>
                  <a:srgbClr val="FFFFCC"/>
                </a:solidFill>
              </a:rPr>
              <a:t> </a:t>
            </a:r>
            <a:r>
              <a:rPr lang="ru-RU" sz="2000" b="1" i="1">
                <a:solidFill>
                  <a:schemeClr val="bg1"/>
                </a:solidFill>
              </a:rPr>
              <a:t>гидравлической машины</a:t>
            </a:r>
            <a:r>
              <a:rPr lang="ru-RU" b="1">
                <a:solidFill>
                  <a:srgbClr val="FFFFCC"/>
                </a:solidFill>
              </a:rPr>
              <a:t> </a:t>
            </a:r>
            <a:r>
              <a:rPr lang="ru-RU" b="1">
                <a:solidFill>
                  <a:srgbClr val="FFFF99"/>
                </a:solidFill>
              </a:rPr>
              <a:t>(от греч.</a:t>
            </a:r>
            <a:r>
              <a:rPr lang="ru-RU" b="1">
                <a:solidFill>
                  <a:srgbClr val="FFFFCC"/>
                </a:solidFill>
              </a:rPr>
              <a:t> </a:t>
            </a:r>
            <a:r>
              <a:rPr lang="ru-RU" b="1" i="1">
                <a:solidFill>
                  <a:schemeClr val="bg1"/>
                </a:solidFill>
              </a:rPr>
              <a:t>гидравликос</a:t>
            </a:r>
            <a:r>
              <a:rPr lang="ru-RU" b="1">
                <a:solidFill>
                  <a:srgbClr val="FFFFCC"/>
                </a:solidFill>
              </a:rPr>
              <a:t> </a:t>
            </a:r>
            <a:r>
              <a:rPr lang="ru-RU" b="1">
                <a:solidFill>
                  <a:srgbClr val="FFFF99"/>
                </a:solidFill>
              </a:rPr>
              <a:t>- водяной). Это машины, действие которых основано на законах движения и равновесия жидкостей.</a:t>
            </a:r>
          </a:p>
        </p:txBody>
      </p:sp>
      <p:pic>
        <p:nvPicPr>
          <p:cNvPr id="14362" name="Picture 26" descr="txt_obt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2565400"/>
            <a:ext cx="1990725" cy="190500"/>
          </a:xfrm>
          <a:prstGeom prst="rect">
            <a:avLst/>
          </a:prstGeom>
          <a:noFill/>
        </p:spPr>
      </p:pic>
      <p:pic>
        <p:nvPicPr>
          <p:cNvPr id="21" name="Рисунок 20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2734613"/>
            <a:ext cx="2571768" cy="18516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684213" y="404813"/>
            <a:ext cx="6767512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FF9900"/>
                    </a:gs>
                  </a:gsLst>
                  <a:lin ang="5400000" scaled="1"/>
                </a:gradFill>
                <a:latin typeface="Georgia"/>
              </a:rPr>
              <a:t>Действие закона Паскаля</a:t>
            </a:r>
          </a:p>
        </p:txBody>
      </p:sp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4859338" y="2779713"/>
            <a:ext cx="10080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59" name="Rectangle 31" descr="90%"/>
          <p:cNvSpPr>
            <a:spLocks noChangeArrowheads="1"/>
          </p:cNvSpPr>
          <p:nvPr/>
        </p:nvSpPr>
        <p:spPr bwMode="auto">
          <a:xfrm>
            <a:off x="4859338" y="2851150"/>
            <a:ext cx="914400" cy="504825"/>
          </a:xfrm>
          <a:prstGeom prst="rect">
            <a:avLst/>
          </a:prstGeom>
          <a:pattFill prst="pct90">
            <a:fgClr>
              <a:schemeClr val="tx2"/>
            </a:fgClr>
            <a:bgClr>
              <a:schemeClr val="bg1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1979613" y="1196975"/>
            <a:ext cx="4897437" cy="3240088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33CC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62" name="Text Box 34"/>
          <p:cNvSpPr txBox="1">
            <a:spLocks noChangeArrowheads="1"/>
          </p:cNvSpPr>
          <p:nvPr/>
        </p:nvSpPr>
        <p:spPr bwMode="auto">
          <a:xfrm>
            <a:off x="2484438" y="1268413"/>
            <a:ext cx="410527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latin typeface="Times New Roman" pitchFamily="18" charset="0"/>
              </a:rPr>
              <a:t> </a:t>
            </a:r>
            <a:r>
              <a:rPr lang="ru-RU" b="1"/>
              <a:t>Соотношение поршней гидравли- ческой машины 1:100. Каков </a:t>
            </a:r>
            <a:r>
              <a:rPr lang="ru-RU" b="1">
                <a:solidFill>
                  <a:srgbClr val="0033CC"/>
                </a:solidFill>
              </a:rPr>
              <a:t>вес</a:t>
            </a:r>
          </a:p>
          <a:p>
            <a:r>
              <a:rPr lang="ru-RU" b="1">
                <a:solidFill>
                  <a:srgbClr val="0033CC"/>
                </a:solidFill>
              </a:rPr>
              <a:t> груза</a:t>
            </a:r>
            <a:r>
              <a:rPr lang="ru-RU" b="1"/>
              <a:t> на поршне А, если его    </a:t>
            </a:r>
          </a:p>
          <a:p>
            <a:r>
              <a:rPr lang="ru-RU" b="1"/>
              <a:t> уравновешивает на поршне В</a:t>
            </a:r>
          </a:p>
          <a:p>
            <a:r>
              <a:rPr lang="ru-RU" b="1"/>
              <a:t> груз весом 500 Н?</a:t>
            </a:r>
          </a:p>
        </p:txBody>
      </p:sp>
      <p:sp>
        <p:nvSpPr>
          <p:cNvPr id="22563" name="Line 35"/>
          <p:cNvSpPr>
            <a:spLocks noChangeShapeType="1"/>
          </p:cNvSpPr>
          <p:nvPr/>
        </p:nvSpPr>
        <p:spPr bwMode="auto">
          <a:xfrm>
            <a:off x="2987675" y="3067050"/>
            <a:ext cx="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64" name="Line 36"/>
          <p:cNvSpPr>
            <a:spLocks noChangeShapeType="1"/>
          </p:cNvSpPr>
          <p:nvPr/>
        </p:nvSpPr>
        <p:spPr bwMode="auto">
          <a:xfrm>
            <a:off x="2987675" y="4003675"/>
            <a:ext cx="30241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65" name="Line 37"/>
          <p:cNvSpPr>
            <a:spLocks noChangeShapeType="1"/>
          </p:cNvSpPr>
          <p:nvPr/>
        </p:nvSpPr>
        <p:spPr bwMode="auto">
          <a:xfrm flipV="1">
            <a:off x="6011863" y="2995613"/>
            <a:ext cx="0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66" name="Line 38"/>
          <p:cNvSpPr>
            <a:spLocks noChangeShapeType="1"/>
          </p:cNvSpPr>
          <p:nvPr/>
        </p:nvSpPr>
        <p:spPr bwMode="auto">
          <a:xfrm>
            <a:off x="3346450" y="3067050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67" name="Line 39"/>
          <p:cNvSpPr>
            <a:spLocks noChangeShapeType="1"/>
          </p:cNvSpPr>
          <p:nvPr/>
        </p:nvSpPr>
        <p:spPr bwMode="auto">
          <a:xfrm>
            <a:off x="3346450" y="3787775"/>
            <a:ext cx="1296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68" name="Line 40"/>
          <p:cNvSpPr>
            <a:spLocks noChangeShapeType="1"/>
          </p:cNvSpPr>
          <p:nvPr/>
        </p:nvSpPr>
        <p:spPr bwMode="auto">
          <a:xfrm flipV="1">
            <a:off x="4643438" y="3067050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69" name="Rectangle 41"/>
          <p:cNvSpPr>
            <a:spLocks noChangeArrowheads="1"/>
          </p:cNvSpPr>
          <p:nvPr/>
        </p:nvSpPr>
        <p:spPr bwMode="auto">
          <a:xfrm>
            <a:off x="2987675" y="3355975"/>
            <a:ext cx="358775" cy="1444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70" name="Text Box 42"/>
          <p:cNvSpPr txBox="1">
            <a:spLocks noChangeArrowheads="1"/>
          </p:cNvSpPr>
          <p:nvPr/>
        </p:nvSpPr>
        <p:spPr bwMode="auto">
          <a:xfrm>
            <a:off x="3346450" y="3140075"/>
            <a:ext cx="1439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А          В</a:t>
            </a:r>
          </a:p>
        </p:txBody>
      </p:sp>
      <p:sp>
        <p:nvSpPr>
          <p:cNvPr id="22571" name="Rectangle 43"/>
          <p:cNvSpPr>
            <a:spLocks noChangeArrowheads="1"/>
          </p:cNvSpPr>
          <p:nvPr/>
        </p:nvSpPr>
        <p:spPr bwMode="auto">
          <a:xfrm>
            <a:off x="4643438" y="3355975"/>
            <a:ext cx="1368425" cy="1444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72" name="Rectangle 44" descr="Зеленый мрамор"/>
          <p:cNvSpPr>
            <a:spLocks noChangeArrowheads="1"/>
          </p:cNvSpPr>
          <p:nvPr/>
        </p:nvSpPr>
        <p:spPr bwMode="auto">
          <a:xfrm>
            <a:off x="4930775" y="2779713"/>
            <a:ext cx="842963" cy="576262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73" name="Rectangle 45" descr="Водяные капли"/>
          <p:cNvSpPr>
            <a:spLocks noChangeArrowheads="1"/>
          </p:cNvSpPr>
          <p:nvPr/>
        </p:nvSpPr>
        <p:spPr bwMode="auto">
          <a:xfrm>
            <a:off x="3094038" y="3140075"/>
            <a:ext cx="144462" cy="21590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74" name="Rectangle 46" descr="Штриховой горизонтальный"/>
          <p:cNvSpPr>
            <a:spLocks noChangeArrowheads="1"/>
          </p:cNvSpPr>
          <p:nvPr/>
        </p:nvSpPr>
        <p:spPr bwMode="auto">
          <a:xfrm>
            <a:off x="2987675" y="3500438"/>
            <a:ext cx="358775" cy="503237"/>
          </a:xfrm>
          <a:prstGeom prst="rect">
            <a:avLst/>
          </a:prstGeom>
          <a:pattFill prst="dashHorz">
            <a:fgClr>
              <a:schemeClr val="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75" name="Rectangle 47" descr="Штриховой горизонтальный"/>
          <p:cNvSpPr>
            <a:spLocks noChangeArrowheads="1"/>
          </p:cNvSpPr>
          <p:nvPr/>
        </p:nvSpPr>
        <p:spPr bwMode="auto">
          <a:xfrm>
            <a:off x="3346450" y="3787775"/>
            <a:ext cx="1296988" cy="215900"/>
          </a:xfrm>
          <a:prstGeom prst="rect">
            <a:avLst/>
          </a:prstGeom>
          <a:pattFill prst="dashHorz">
            <a:fgClr>
              <a:schemeClr val="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76" name="Rectangle 48" descr="Штриховой горизонтальный"/>
          <p:cNvSpPr>
            <a:spLocks noChangeArrowheads="1"/>
          </p:cNvSpPr>
          <p:nvPr/>
        </p:nvSpPr>
        <p:spPr bwMode="auto">
          <a:xfrm>
            <a:off x="4643438" y="3500438"/>
            <a:ext cx="1368425" cy="503237"/>
          </a:xfrm>
          <a:prstGeom prst="rect">
            <a:avLst/>
          </a:prstGeom>
          <a:pattFill prst="dashHorz">
            <a:fgClr>
              <a:schemeClr val="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605" name="Line 77"/>
          <p:cNvSpPr>
            <a:spLocks noChangeShapeType="1"/>
          </p:cNvSpPr>
          <p:nvPr/>
        </p:nvSpPr>
        <p:spPr bwMode="auto">
          <a:xfrm>
            <a:off x="2987675" y="3427413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606" name="Line 78"/>
          <p:cNvSpPr>
            <a:spLocks noChangeShapeType="1"/>
          </p:cNvSpPr>
          <p:nvPr/>
        </p:nvSpPr>
        <p:spPr bwMode="auto">
          <a:xfrm>
            <a:off x="2987675" y="4003675"/>
            <a:ext cx="3024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607" name="Line 79"/>
          <p:cNvSpPr>
            <a:spLocks noChangeShapeType="1"/>
          </p:cNvSpPr>
          <p:nvPr/>
        </p:nvSpPr>
        <p:spPr bwMode="auto">
          <a:xfrm>
            <a:off x="3346450" y="3787775"/>
            <a:ext cx="12969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608" name="Line 80"/>
          <p:cNvSpPr>
            <a:spLocks noChangeShapeType="1"/>
          </p:cNvSpPr>
          <p:nvPr/>
        </p:nvSpPr>
        <p:spPr bwMode="auto">
          <a:xfrm>
            <a:off x="4643438" y="3355975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617" name="Text Box 89"/>
          <p:cNvSpPr txBox="1">
            <a:spLocks noChangeArrowheads="1"/>
          </p:cNvSpPr>
          <p:nvPr/>
        </p:nvSpPr>
        <p:spPr bwMode="auto">
          <a:xfrm>
            <a:off x="4932363" y="4797425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Ответ:</a:t>
            </a:r>
          </a:p>
        </p:txBody>
      </p:sp>
      <p:sp>
        <p:nvSpPr>
          <p:cNvPr id="22618" name="Text Box 90"/>
          <p:cNvSpPr txBox="1">
            <a:spLocks noChangeArrowheads="1"/>
          </p:cNvSpPr>
          <p:nvPr/>
        </p:nvSpPr>
        <p:spPr bwMode="auto">
          <a:xfrm>
            <a:off x="6011863" y="4797425"/>
            <a:ext cx="1296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chemeClr val="accent2"/>
                </a:solidFill>
              </a:rPr>
              <a:t>5 Н.</a:t>
            </a:r>
          </a:p>
        </p:txBody>
      </p:sp>
      <p:pic>
        <p:nvPicPr>
          <p:cNvPr id="22619" name="Picture 91" descr="SCHL08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875" y="4581525"/>
            <a:ext cx="1000125" cy="1436688"/>
          </a:xfrm>
          <a:prstGeom prst="rect">
            <a:avLst/>
          </a:prstGeom>
          <a:noFill/>
        </p:spPr>
      </p:pic>
      <p:pic>
        <p:nvPicPr>
          <p:cNvPr id="22620" name="Picture 92" descr="txt_obt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488" y="2565400"/>
            <a:ext cx="1990725" cy="19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2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17" grpId="0"/>
      <p:bldP spid="226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755650" y="404813"/>
            <a:ext cx="612140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006600"/>
                    </a:gs>
                  </a:gsLst>
                  <a:lin ang="5400000" scaled="1"/>
                </a:gradFill>
                <a:latin typeface="Georgia"/>
              </a:rPr>
              <a:t>проверь себя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827088" y="1125538"/>
            <a:ext cx="6985000" cy="7921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rgbClr val="FFFF99"/>
              </a:gs>
            </a:gsLst>
            <a:lin ang="0" scaled="1"/>
          </a:gradFill>
          <a:ln w="25400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tIns="180000" anchor="ctr" anchorCtr="1"/>
          <a:lstStyle/>
          <a:p>
            <a:r>
              <a:rPr lang="ru-RU" sz="1400" b="1" dirty="0">
                <a:solidFill>
                  <a:srgbClr val="080808"/>
                </a:solidFill>
              </a:rPr>
              <a:t>Если из мелкокалиберной винтовки выстрелить в варёное яйцо, то образуется отверстие. Если же выстрелить в сырое яйцо, то оно разлетится. Как объяснить это явление?</a:t>
            </a:r>
          </a:p>
          <a:p>
            <a:pPr algn="ctr"/>
            <a:endParaRPr lang="ru-RU" sz="1600" b="1" dirty="0">
              <a:solidFill>
                <a:srgbClr val="080808"/>
              </a:solidFill>
            </a:endParaRPr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 rot="-1454905">
            <a:off x="611188" y="2492375"/>
            <a:ext cx="3817937" cy="1408113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 algn="ctr">
            <a:solidFill>
              <a:srgbClr val="008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1200" b="1" dirty="0"/>
              <a:t>Будет ли </a:t>
            </a:r>
          </a:p>
          <a:p>
            <a:pPr algn="ctr"/>
            <a:r>
              <a:rPr lang="ru-RU" sz="1200" b="1" dirty="0"/>
              <a:t>зубная паста выдавливаться из</a:t>
            </a:r>
          </a:p>
          <a:p>
            <a:pPr algn="ctr"/>
            <a:r>
              <a:rPr lang="ru-RU" sz="1200" b="1" dirty="0"/>
              <a:t> тюбика в условиях состояния</a:t>
            </a:r>
          </a:p>
          <a:p>
            <a:pPr algn="ctr"/>
            <a:r>
              <a:rPr lang="ru-RU" sz="1200" b="1" dirty="0"/>
              <a:t>невесомости также, как в</a:t>
            </a:r>
          </a:p>
          <a:p>
            <a:pPr algn="ctr"/>
            <a:r>
              <a:rPr lang="ru-RU" sz="1200" b="1" dirty="0"/>
              <a:t>обычных  условиях?</a:t>
            </a: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827088" y="4437063"/>
            <a:ext cx="4032250" cy="16541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BF00"/>
              </a:gs>
              <a:gs pos="10001">
                <a:srgbClr val="F27300"/>
              </a:gs>
              <a:gs pos="25000">
                <a:srgbClr val="8F0040"/>
              </a:gs>
              <a:gs pos="50000">
                <a:srgbClr val="400040"/>
              </a:gs>
              <a:gs pos="80000">
                <a:srgbClr val="000040"/>
              </a:gs>
              <a:gs pos="100000">
                <a:srgbClr val="000000"/>
              </a:gs>
            </a:gsLst>
            <a:lin ang="5400000" scaled="1"/>
          </a:gradFill>
          <a:ln w="25400" algn="ctr">
            <a:solidFill>
              <a:srgbClr val="008000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</a:rPr>
              <a:t>У костра можно видеть,</a:t>
            </a:r>
          </a:p>
          <a:p>
            <a:r>
              <a:rPr lang="ru-RU" sz="1600" b="1" dirty="0">
                <a:solidFill>
                  <a:schemeClr val="bg1"/>
                </a:solidFill>
              </a:rPr>
              <a:t> как от горящих поленьев</a:t>
            </a:r>
          </a:p>
          <a:p>
            <a:r>
              <a:rPr lang="ru-RU" sz="1600" b="1" dirty="0">
                <a:solidFill>
                  <a:schemeClr val="bg1"/>
                </a:solidFill>
              </a:rPr>
              <a:t> с треском разлетаются </a:t>
            </a:r>
          </a:p>
          <a:p>
            <a:r>
              <a:rPr lang="ru-RU" sz="1600" b="1" dirty="0">
                <a:solidFill>
                  <a:schemeClr val="bg1"/>
                </a:solidFill>
              </a:rPr>
              <a:t>искры. Почему</a:t>
            </a:r>
          </a:p>
          <a:p>
            <a:r>
              <a:rPr lang="ru-RU" sz="1600" b="1" dirty="0">
                <a:solidFill>
                  <a:schemeClr val="bg1"/>
                </a:solidFill>
              </a:rPr>
              <a:t>отскакивают искры? От каких</a:t>
            </a:r>
          </a:p>
          <a:p>
            <a:r>
              <a:rPr lang="ru-RU" sz="1600" b="1" dirty="0">
                <a:solidFill>
                  <a:schemeClr val="bg1"/>
                </a:solidFill>
              </a:rPr>
              <a:t>дров искр больше?</a:t>
            </a:r>
          </a:p>
          <a:p>
            <a:pPr algn="ctr"/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 flipV="1">
            <a:off x="3635375" y="2276475"/>
            <a:ext cx="4176713" cy="1655763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25400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rot="10800000" anchor="ctr"/>
          <a:lstStyle/>
          <a:p>
            <a:pPr algn="ctr"/>
            <a:r>
              <a:rPr lang="ru-RU" sz="1600" b="1">
                <a:solidFill>
                  <a:schemeClr val="bg1"/>
                </a:solidFill>
              </a:rPr>
              <a:t>Почему </a:t>
            </a:r>
          </a:p>
          <a:p>
            <a:pPr algn="ctr"/>
            <a:r>
              <a:rPr lang="ru-RU" sz="1600" b="1">
                <a:solidFill>
                  <a:schemeClr val="bg1"/>
                </a:solidFill>
              </a:rPr>
              <a:t>взрыв снаряда </a:t>
            </a:r>
          </a:p>
          <a:p>
            <a:pPr algn="ctr"/>
            <a:r>
              <a:rPr lang="ru-RU" sz="1600" b="1">
                <a:solidFill>
                  <a:schemeClr val="bg1"/>
                </a:solidFill>
              </a:rPr>
              <a:t>под водой губителен для всех живущих в воде организмов?</a:t>
            </a:r>
          </a:p>
          <a:p>
            <a:pPr algn="ctr"/>
            <a:endParaRPr lang="ru-RU" sz="2800" b="1">
              <a:latin typeface="Georgia" pitchFamily="18" charset="0"/>
            </a:endParaRPr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5003800" y="4076700"/>
            <a:ext cx="2303463" cy="2087563"/>
          </a:xfrm>
          <a:prstGeom prst="ellipse">
            <a:avLst/>
          </a:prstGeom>
          <a:gradFill rotWithShape="1">
            <a:gsLst>
              <a:gs pos="0">
                <a:schemeClr val="tx2"/>
              </a:gs>
              <a:gs pos="50000">
                <a:srgbClr val="FFCCFF"/>
              </a:gs>
              <a:gs pos="100000">
                <a:schemeClr val="tx2"/>
              </a:gs>
            </a:gsLst>
            <a:lin ang="5400000" scaled="1"/>
          </a:gradFill>
          <a:ln w="25400" algn="ctr">
            <a:solidFill>
              <a:srgbClr val="0080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1600" b="1">
                <a:solidFill>
                  <a:srgbClr val="6600CC"/>
                </a:solidFill>
              </a:rPr>
              <a:t>Почему</a:t>
            </a:r>
          </a:p>
          <a:p>
            <a:pPr algn="ctr"/>
            <a:r>
              <a:rPr lang="ru-RU" sz="1600" b="1">
                <a:solidFill>
                  <a:srgbClr val="6600CC"/>
                </a:solidFill>
              </a:rPr>
              <a:t>мыльные пузыри</a:t>
            </a:r>
          </a:p>
          <a:p>
            <a:pPr algn="ctr"/>
            <a:r>
              <a:rPr lang="ru-RU" sz="1600" b="1">
                <a:solidFill>
                  <a:srgbClr val="6600CC"/>
                </a:solidFill>
              </a:rPr>
              <a:t>приобретают </a:t>
            </a:r>
          </a:p>
          <a:p>
            <a:pPr algn="ctr"/>
            <a:r>
              <a:rPr lang="ru-RU" sz="1600" b="1">
                <a:solidFill>
                  <a:srgbClr val="6600CC"/>
                </a:solidFill>
              </a:rPr>
              <a:t>форму</a:t>
            </a:r>
          </a:p>
          <a:p>
            <a:pPr algn="ctr"/>
            <a:r>
              <a:rPr lang="ru-RU" sz="1600" b="1">
                <a:solidFill>
                  <a:srgbClr val="6600CC"/>
                </a:solidFill>
              </a:rPr>
              <a:t>шара?</a:t>
            </a:r>
          </a:p>
          <a:p>
            <a:pPr algn="ctr"/>
            <a:endParaRPr lang="ru-RU" sz="1600" b="1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24587" name="Picture 11" descr="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5649" y="5229224"/>
            <a:ext cx="1095375" cy="771525"/>
          </a:xfrm>
          <a:prstGeom prst="rect">
            <a:avLst/>
          </a:prstGeom>
          <a:noFill/>
        </p:spPr>
      </p:pic>
      <p:pic>
        <p:nvPicPr>
          <p:cNvPr id="24588" name="Picture 12" descr="Thermo-0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4941888"/>
            <a:ext cx="1152525" cy="287337"/>
          </a:xfrm>
          <a:prstGeom prst="rect">
            <a:avLst/>
          </a:prstGeom>
          <a:noFill/>
        </p:spPr>
      </p:pic>
      <p:pic>
        <p:nvPicPr>
          <p:cNvPr id="24589" name="Picture 13" descr="10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5113" y="981075"/>
            <a:ext cx="952500" cy="952500"/>
          </a:xfrm>
          <a:prstGeom prst="rect">
            <a:avLst/>
          </a:prstGeom>
          <a:noFill/>
        </p:spPr>
      </p:pic>
      <p:pic>
        <p:nvPicPr>
          <p:cNvPr id="24591" name="Picture 15" descr="12T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088" y="2247844"/>
            <a:ext cx="704850" cy="666750"/>
          </a:xfrm>
          <a:prstGeom prst="rect">
            <a:avLst/>
          </a:prstGeom>
          <a:noFill/>
        </p:spPr>
      </p:pic>
      <p:pic>
        <p:nvPicPr>
          <p:cNvPr id="24599" name="Picture 23" descr="txt_trub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750" y="4437063"/>
            <a:ext cx="1143000" cy="200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755650" y="549275"/>
            <a:ext cx="4752975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006600"/>
                    </a:gs>
                  </a:gsLst>
                  <a:lin ang="5400000" scaled="1"/>
                </a:gradFill>
                <a:latin typeface="Georgia"/>
              </a:rPr>
              <a:t>наш итог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755650" y="1125538"/>
            <a:ext cx="6840538" cy="4967287"/>
          </a:xfrm>
          <a:prstGeom prst="ellipse">
            <a:avLst/>
          </a:prstGeom>
          <a:gradFill rotWithShape="1">
            <a:gsLst>
              <a:gs pos="0">
                <a:srgbClr val="000066">
                  <a:alpha val="50999"/>
                </a:srgbClr>
              </a:gs>
              <a:gs pos="100000">
                <a:srgbClr val="3399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 algn="ctr">
              <a:buFontTx/>
              <a:buChar char="-"/>
            </a:pPr>
            <a:r>
              <a:rPr lang="ru-RU" sz="2000" b="1" dirty="0" smtClean="0">
                <a:solidFill>
                  <a:srgbClr val="FFFFFF"/>
                </a:solidFill>
              </a:rPr>
              <a:t>В </a:t>
            </a:r>
            <a:r>
              <a:rPr lang="ru-RU" sz="2000" b="1" dirty="0">
                <a:solidFill>
                  <a:srgbClr val="FFFFFF"/>
                </a:solidFill>
              </a:rPr>
              <a:t>чем причина того, что жидкости</a:t>
            </a:r>
          </a:p>
          <a:p>
            <a:pPr algn="ctr"/>
            <a:r>
              <a:rPr lang="ru-RU" sz="2000" b="1" dirty="0">
                <a:solidFill>
                  <a:srgbClr val="FFFFFF"/>
                </a:solidFill>
              </a:rPr>
              <a:t>и газы передают давление во всех</a:t>
            </a:r>
          </a:p>
          <a:p>
            <a:pPr algn="ctr"/>
            <a:r>
              <a:rPr lang="ru-RU" sz="2000" b="1" dirty="0">
                <a:solidFill>
                  <a:srgbClr val="FFFFFF"/>
                </a:solidFill>
              </a:rPr>
              <a:t>направлениях?</a:t>
            </a:r>
          </a:p>
          <a:p>
            <a:pPr algn="ctr">
              <a:buFontTx/>
              <a:buChar char="-"/>
            </a:pPr>
            <a:r>
              <a:rPr lang="ru-RU" sz="2000" b="1" dirty="0">
                <a:solidFill>
                  <a:srgbClr val="FFFFFF"/>
                </a:solidFill>
              </a:rPr>
              <a:t>Как читается закон Паскаля?</a:t>
            </a:r>
          </a:p>
          <a:p>
            <a:pPr algn="ctr">
              <a:buFontTx/>
              <a:buChar char="-"/>
            </a:pPr>
            <a:r>
              <a:rPr lang="ru-RU" sz="2000" b="1" dirty="0">
                <a:solidFill>
                  <a:srgbClr val="FFFFFF"/>
                </a:solidFill>
              </a:rPr>
              <a:t>На каком опыте можно подтвердить </a:t>
            </a:r>
          </a:p>
          <a:p>
            <a:pPr algn="ctr"/>
            <a:r>
              <a:rPr lang="ru-RU" sz="2000" b="1" dirty="0">
                <a:solidFill>
                  <a:srgbClr val="FFFFFF"/>
                </a:solidFill>
              </a:rPr>
              <a:t>справедливость закона Паскаля?</a:t>
            </a:r>
          </a:p>
          <a:p>
            <a:pPr algn="ctr">
              <a:buFontTx/>
              <a:buChar char="-"/>
            </a:pPr>
            <a:r>
              <a:rPr lang="ru-RU" sz="2000" b="1" dirty="0">
                <a:solidFill>
                  <a:schemeClr val="bg1"/>
                </a:solidFill>
              </a:rPr>
              <a:t>Действие </a:t>
            </a:r>
            <a:r>
              <a:rPr lang="ru-RU" sz="2000" b="1">
                <a:solidFill>
                  <a:schemeClr val="bg1"/>
                </a:solidFill>
              </a:rPr>
              <a:t>каких </a:t>
            </a:r>
            <a:r>
              <a:rPr lang="ru-RU" sz="2000" b="1" smtClean="0">
                <a:solidFill>
                  <a:schemeClr val="bg1"/>
                </a:solidFill>
              </a:rPr>
              <a:t>машин </a:t>
            </a:r>
            <a:r>
              <a:rPr lang="ru-RU" sz="2000" b="1" dirty="0">
                <a:solidFill>
                  <a:schemeClr val="bg1"/>
                </a:solidFill>
              </a:rPr>
              <a:t>основано на законах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движения и равновесия жидкостей</a:t>
            </a:r>
            <a:r>
              <a:rPr lang="ru-RU" sz="2000" b="1" dirty="0" smtClean="0">
                <a:solidFill>
                  <a:schemeClr val="bg1"/>
                </a:solidFill>
              </a:rPr>
              <a:t>?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00FF"/>
              </a:clrFrom>
              <a:clrTo>
                <a:srgbClr val="FF00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6100" y="5300663"/>
            <a:ext cx="1181100" cy="1181100"/>
          </a:xfrm>
          <a:prstGeom prst="rect">
            <a:avLst/>
          </a:prstGeom>
          <a:noFill/>
        </p:spPr>
      </p:pic>
      <p:pic>
        <p:nvPicPr>
          <p:cNvPr id="27656" name="Picture 8" descr="txt_s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6308725"/>
            <a:ext cx="1685925" cy="200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2700338" y="2420938"/>
            <a:ext cx="273685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CC66"/>
                    </a:gs>
                  </a:gsLst>
                  <a:lin ang="5400000" scaled="1"/>
                </a:gradFill>
                <a:latin typeface="Georgia"/>
              </a:rPr>
              <a:t>закон</a:t>
            </a: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1835150" y="3068638"/>
            <a:ext cx="4110038" cy="795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00"/>
                    </a:gs>
                  </a:gsLst>
                  <a:lin ang="5400000" scaled="1"/>
                </a:gradFill>
                <a:latin typeface="Georgia"/>
              </a:rPr>
              <a:t>Паскаля</a:t>
            </a:r>
          </a:p>
        </p:txBody>
      </p:sp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179388" y="4365625"/>
            <a:ext cx="208915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2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CC"/>
                  </a:gs>
                  <a:gs pos="100000">
                    <a:srgbClr val="FFCC66"/>
                  </a:gs>
                </a:gsLst>
                <a:lin ang="5400000" scaled="1"/>
              </a:gradFill>
              <a:latin typeface="Georgia"/>
            </a:endParaRPr>
          </a:p>
        </p:txBody>
      </p:sp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468313" y="4941888"/>
            <a:ext cx="155257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2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atin typeface="Georgia"/>
            </a:endParaRPr>
          </a:p>
        </p:txBody>
      </p:sp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>
            <a:off x="2916238" y="4724400"/>
            <a:ext cx="60483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Georgia"/>
              </a:rPr>
              <a:t>проект по физике</a:t>
            </a:r>
            <a:endParaRPr lang="ru-RU" sz="4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atin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410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827088" y="692150"/>
            <a:ext cx="6121400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006600"/>
                    </a:gs>
                  </a:gsLst>
                  <a:lin ang="5400000" scaled="1"/>
                </a:gradFill>
                <a:latin typeface="Georgia"/>
              </a:rPr>
              <a:t>давление твердых тел</a:t>
            </a: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1187450" y="1196975"/>
            <a:ext cx="5472113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006600"/>
                    </a:gs>
                  </a:gsLst>
                  <a:lin ang="5400000" scaled="1"/>
                </a:gradFill>
                <a:latin typeface="Georgia"/>
              </a:rPr>
              <a:t>и закон Паскаля</a:t>
            </a:r>
          </a:p>
        </p:txBody>
      </p:sp>
      <p:pic>
        <p:nvPicPr>
          <p:cNvPr id="7174" name="Picture 6" descr="Пильтун-Астохская-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5013325"/>
            <a:ext cx="1428750" cy="1066800"/>
          </a:xfrm>
          <a:prstGeom prst="rect">
            <a:avLst/>
          </a:prstGeom>
          <a:noFill/>
        </p:spPr>
      </p:pic>
      <p:pic>
        <p:nvPicPr>
          <p:cNvPr id="7176" name="Picture 8" descr="txt_па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1196975"/>
            <a:ext cx="1828800" cy="190500"/>
          </a:xfrm>
          <a:prstGeom prst="rect">
            <a:avLst/>
          </a:prstGeom>
          <a:noFill/>
        </p:spPr>
      </p:pic>
      <p:cxnSp>
        <p:nvCxnSpPr>
          <p:cNvPr id="7177" name="AutoShape 9"/>
          <p:cNvCxnSpPr>
            <a:cxnSpLocks noChangeShapeType="1"/>
            <a:stCxn id="0" idx="3"/>
            <a:endCxn id="0" idx="2"/>
          </p:cNvCxnSpPr>
          <p:nvPr/>
        </p:nvCxnSpPr>
        <p:spPr bwMode="auto">
          <a:xfrm flipH="1">
            <a:off x="4256088" y="1292225"/>
            <a:ext cx="4592637" cy="3529013"/>
          </a:xfrm>
          <a:prstGeom prst="bentConnector4">
            <a:avLst>
              <a:gd name="adj1" fmla="val -3528"/>
              <a:gd name="adj2" fmla="val 101843"/>
            </a:avLst>
          </a:prstGeom>
          <a:noFill/>
          <a:ln w="25400">
            <a:solidFill>
              <a:srgbClr val="008000"/>
            </a:solidFill>
            <a:miter lim="800000"/>
            <a:headEnd type="oval" w="med" len="med"/>
            <a:tailEnd type="oval" w="med" len="med"/>
          </a:ln>
          <a:effectLst/>
        </p:spPr>
      </p:cxnSp>
      <p:pic>
        <p:nvPicPr>
          <p:cNvPr id="8" name="Рисунок 7" descr="Рисунок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5918" y="2214554"/>
            <a:ext cx="4986356" cy="25539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Рисунок1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C3FFFD"/>
              </a:clrFrom>
              <a:clrTo>
                <a:srgbClr val="C3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5786" y="2214554"/>
            <a:ext cx="2381250" cy="3933825"/>
          </a:xfrm>
          <a:prstGeom prst="rect">
            <a:avLst/>
          </a:prstGeom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755650" y="1125538"/>
            <a:ext cx="6697663" cy="935037"/>
          </a:xfrm>
          <a:prstGeom prst="rect">
            <a:avLst/>
          </a:prstGeom>
          <a:gradFill rotWithShape="1">
            <a:gsLst>
              <a:gs pos="0">
                <a:srgbClr val="CCFF33">
                  <a:alpha val="60001"/>
                </a:srgbClr>
              </a:gs>
              <a:gs pos="100000">
                <a:srgbClr val="FFFF99"/>
              </a:gs>
            </a:gsLst>
            <a:lin ang="0" scaled="1"/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 i="1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8203" name="WordArt 11"/>
          <p:cNvSpPr>
            <a:spLocks noChangeArrowheads="1" noChangeShapeType="1" noTextEdit="1"/>
          </p:cNvSpPr>
          <p:nvPr/>
        </p:nvSpPr>
        <p:spPr bwMode="auto">
          <a:xfrm>
            <a:off x="3348038" y="5445125"/>
            <a:ext cx="4103687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Georgia"/>
              </a:rPr>
              <a:t>= 1 Паскаль ( 1 Па)</a:t>
            </a:r>
          </a:p>
        </p:txBody>
      </p:sp>
      <p:sp>
        <p:nvSpPr>
          <p:cNvPr id="8204" name="WordArt 12"/>
          <p:cNvSpPr>
            <a:spLocks noChangeArrowheads="1" noChangeShapeType="1" noTextEdit="1"/>
          </p:cNvSpPr>
          <p:nvPr/>
        </p:nvSpPr>
        <p:spPr bwMode="auto">
          <a:xfrm>
            <a:off x="684213" y="404813"/>
            <a:ext cx="4535487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FF9900"/>
                    </a:gs>
                  </a:gsLst>
                  <a:lin ang="5400000" scaled="1"/>
                </a:gradFill>
                <a:latin typeface="Georgia"/>
              </a:rPr>
              <a:t>давление</a:t>
            </a:r>
          </a:p>
        </p:txBody>
      </p:sp>
      <p:graphicFrame>
        <p:nvGraphicFramePr>
          <p:cNvPr id="8205" name="Object 13"/>
          <p:cNvGraphicFramePr>
            <a:graphicFrameLocks noGrp="1" noChangeAspect="1"/>
          </p:cNvGraphicFramePr>
          <p:nvPr>
            <p:ph sz="half" idx="1"/>
          </p:nvPr>
        </p:nvGraphicFramePr>
        <p:xfrm>
          <a:off x="1619250" y="1196975"/>
          <a:ext cx="489743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Формула" r:id="rId4" imgW="2031840" imgH="444240" progId="Equation.3">
                  <p:embed/>
                </p:oleObj>
              </mc:Choice>
              <mc:Fallback>
                <p:oleObj name="Формула" r:id="rId4" imgW="2031840" imgH="4442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196975"/>
                        <a:ext cx="4897438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7" name="Object 15"/>
          <p:cNvGraphicFramePr>
            <a:graphicFrameLocks noGrp="1" noChangeAspect="1"/>
          </p:cNvGraphicFramePr>
          <p:nvPr>
            <p:ph sz="half" idx="2"/>
          </p:nvPr>
        </p:nvGraphicFramePr>
        <p:xfrm>
          <a:off x="1042988" y="2276475"/>
          <a:ext cx="21558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Формула" r:id="rId6" imgW="457200" imgH="406080" progId="Equation.3">
                  <p:embed/>
                </p:oleObj>
              </mc:Choice>
              <mc:Fallback>
                <p:oleObj name="Формула" r:id="rId6" imgW="457200" imgH="4060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276475"/>
                        <a:ext cx="2155825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0" name="WordArt 18"/>
          <p:cNvSpPr>
            <a:spLocks noChangeArrowheads="1" noChangeShapeType="1" noTextEdit="1"/>
          </p:cNvSpPr>
          <p:nvPr/>
        </p:nvSpPr>
        <p:spPr bwMode="auto">
          <a:xfrm>
            <a:off x="827088" y="5229225"/>
            <a:ext cx="2447925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Georgia"/>
              </a:rPr>
              <a:t>1 Ньютон </a:t>
            </a:r>
          </a:p>
        </p:txBody>
      </p:sp>
      <p:sp>
        <p:nvSpPr>
          <p:cNvPr id="8211" name="WordArt 19"/>
          <p:cNvSpPr>
            <a:spLocks noChangeArrowheads="1" noChangeShapeType="1" noTextEdit="1"/>
          </p:cNvSpPr>
          <p:nvPr/>
        </p:nvSpPr>
        <p:spPr bwMode="auto">
          <a:xfrm>
            <a:off x="755650" y="5805488"/>
            <a:ext cx="24479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Georgia"/>
              </a:rPr>
              <a:t>1 кв.метр </a:t>
            </a:r>
          </a:p>
        </p:txBody>
      </p:sp>
      <p:sp>
        <p:nvSpPr>
          <p:cNvPr id="8212" name="WordArt 20"/>
          <p:cNvSpPr>
            <a:spLocks noChangeArrowheads="1" noChangeShapeType="1" noTextEdit="1"/>
          </p:cNvSpPr>
          <p:nvPr/>
        </p:nvSpPr>
        <p:spPr bwMode="auto">
          <a:xfrm>
            <a:off x="827088" y="5661025"/>
            <a:ext cx="2447925" cy="71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Georgia"/>
              </a:rPr>
              <a:t>_</a:t>
            </a:r>
          </a:p>
        </p:txBody>
      </p:sp>
      <p:sp>
        <p:nvSpPr>
          <p:cNvPr id="8213" name="Rectangle 21" descr="Полотно"/>
          <p:cNvSpPr>
            <a:spLocks noChangeArrowheads="1"/>
          </p:cNvSpPr>
          <p:nvPr/>
        </p:nvSpPr>
        <p:spPr bwMode="auto">
          <a:xfrm>
            <a:off x="3348038" y="2205038"/>
            <a:ext cx="4105275" cy="3168650"/>
          </a:xfrm>
          <a:prstGeom prst="rect">
            <a:avLst/>
          </a:prstGeom>
          <a:blipFill dpi="0" rotWithShape="1">
            <a:blip r:embed="rId8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1400" b="1"/>
          </a:p>
        </p:txBody>
      </p:sp>
      <p:sp>
        <p:nvSpPr>
          <p:cNvPr id="8215" name="Oval 23"/>
          <p:cNvSpPr>
            <a:spLocks noChangeArrowheads="1"/>
          </p:cNvSpPr>
          <p:nvPr/>
        </p:nvSpPr>
        <p:spPr bwMode="auto">
          <a:xfrm>
            <a:off x="8316913" y="40767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16" name="WordArt 24"/>
          <p:cNvSpPr>
            <a:spLocks noChangeArrowheads="1" noChangeShapeType="1" noTextEdit="1"/>
          </p:cNvSpPr>
          <p:nvPr/>
        </p:nvSpPr>
        <p:spPr bwMode="auto">
          <a:xfrm>
            <a:off x="5076825" y="2924175"/>
            <a:ext cx="666750" cy="1390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?</a:t>
            </a:r>
          </a:p>
        </p:txBody>
      </p:sp>
      <p:pic>
        <p:nvPicPr>
          <p:cNvPr id="8217" name="Picture 25" descr="txt_паб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19925" y="1196975"/>
            <a:ext cx="1828800" cy="190500"/>
          </a:xfrm>
          <a:prstGeom prst="rect">
            <a:avLst/>
          </a:prstGeom>
          <a:noFill/>
        </p:spPr>
      </p:pic>
      <p:sp>
        <p:nvSpPr>
          <p:cNvPr id="8218" name="WordArt 26"/>
          <p:cNvSpPr>
            <a:spLocks noChangeArrowheads="1" noChangeShapeType="1" noTextEdit="1"/>
          </p:cNvSpPr>
          <p:nvPr/>
        </p:nvSpPr>
        <p:spPr bwMode="auto">
          <a:xfrm>
            <a:off x="3708400" y="2349500"/>
            <a:ext cx="3457575" cy="143986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00"/>
                    </a:gs>
                  </a:gsLst>
                  <a:lin ang="5400000" scaled="1"/>
                </a:gradFill>
                <a:latin typeface="Georgia"/>
              </a:rPr>
              <a:t>Что ты знаешь</a:t>
            </a:r>
          </a:p>
        </p:txBody>
      </p:sp>
      <p:sp>
        <p:nvSpPr>
          <p:cNvPr id="8219" name="WordArt 27"/>
          <p:cNvSpPr>
            <a:spLocks noChangeArrowheads="1" noChangeShapeType="1" noTextEdit="1"/>
          </p:cNvSpPr>
          <p:nvPr/>
        </p:nvSpPr>
        <p:spPr bwMode="auto">
          <a:xfrm>
            <a:off x="3924300" y="3860800"/>
            <a:ext cx="2862263" cy="1109663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о давлении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203" grpId="0" animBg="1"/>
      <p:bldP spid="8210" grpId="0" animBg="1"/>
      <p:bldP spid="8211" grpId="0" animBg="1"/>
      <p:bldP spid="8212" grpId="0" animBg="1"/>
      <p:bldP spid="8213" grpId="0" animBg="1"/>
      <p:bldP spid="8216" grpId="0" animBg="1"/>
      <p:bldP spid="8218" grpId="0" animBg="1"/>
      <p:bldP spid="82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755650" y="1052513"/>
            <a:ext cx="6696075" cy="1008062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FF99">
                  <a:alpha val="24001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684213" y="404813"/>
            <a:ext cx="4535487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FF9900"/>
                    </a:gs>
                  </a:gsLst>
                  <a:lin ang="5400000" scaled="1"/>
                </a:gradFill>
                <a:latin typeface="Georgia"/>
              </a:rPr>
              <a:t>давление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755650" y="1052513"/>
            <a:ext cx="64801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Одинаковы ли </a:t>
            </a:r>
            <a:r>
              <a:rPr lang="ru-RU" sz="2000" b="1">
                <a:solidFill>
                  <a:srgbClr val="FFFF99"/>
                </a:solidFill>
              </a:rPr>
              <a:t>силы давления</a:t>
            </a:r>
            <a:r>
              <a:rPr lang="ru-RU" sz="2000" b="1"/>
              <a:t>, создаваемые кирпичами и действующие </a:t>
            </a:r>
            <a:br>
              <a:rPr lang="ru-RU" sz="2000" b="1"/>
            </a:br>
            <a:r>
              <a:rPr lang="ru-RU" sz="2000" b="1"/>
              <a:t>на опору, и </a:t>
            </a:r>
            <a:r>
              <a:rPr lang="ru-RU" sz="2000" b="1">
                <a:solidFill>
                  <a:srgbClr val="996633"/>
                </a:solidFill>
              </a:rPr>
              <a:t>давление</a:t>
            </a:r>
            <a:r>
              <a:rPr lang="ru-RU" sz="2000" b="1"/>
              <a:t> во всех случаях?</a:t>
            </a:r>
          </a:p>
        </p:txBody>
      </p:sp>
      <p:sp>
        <p:nvSpPr>
          <p:cNvPr id="11270" name="Rectangle 6" descr="Пробка"/>
          <p:cNvSpPr>
            <a:spLocks noChangeArrowheads="1"/>
          </p:cNvSpPr>
          <p:nvPr/>
        </p:nvSpPr>
        <p:spPr bwMode="auto">
          <a:xfrm>
            <a:off x="1187450" y="3644900"/>
            <a:ext cx="1223963" cy="2873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1" name="Rectangle 7" descr="Пробка"/>
          <p:cNvSpPr>
            <a:spLocks noChangeArrowheads="1"/>
          </p:cNvSpPr>
          <p:nvPr/>
        </p:nvSpPr>
        <p:spPr bwMode="auto">
          <a:xfrm>
            <a:off x="1187450" y="3357563"/>
            <a:ext cx="1223963" cy="28733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2" name="Rectangle 8" descr="Пробка"/>
          <p:cNvSpPr>
            <a:spLocks noChangeArrowheads="1"/>
          </p:cNvSpPr>
          <p:nvPr/>
        </p:nvSpPr>
        <p:spPr bwMode="auto">
          <a:xfrm rot="5400000">
            <a:off x="1150937" y="2601913"/>
            <a:ext cx="1223963" cy="2873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3" name="Rectangle 9" descr="Пробка"/>
          <p:cNvSpPr>
            <a:spLocks noChangeArrowheads="1"/>
          </p:cNvSpPr>
          <p:nvPr/>
        </p:nvSpPr>
        <p:spPr bwMode="auto">
          <a:xfrm>
            <a:off x="3132138" y="3573463"/>
            <a:ext cx="1223962" cy="28733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4" name="Rectangle 10" descr="Пробка"/>
          <p:cNvSpPr>
            <a:spLocks noChangeArrowheads="1"/>
          </p:cNvSpPr>
          <p:nvPr/>
        </p:nvSpPr>
        <p:spPr bwMode="auto">
          <a:xfrm>
            <a:off x="3132138" y="3284538"/>
            <a:ext cx="1223962" cy="28733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5" name="Rectangle 11" descr="Пробка"/>
          <p:cNvSpPr>
            <a:spLocks noChangeArrowheads="1"/>
          </p:cNvSpPr>
          <p:nvPr/>
        </p:nvSpPr>
        <p:spPr bwMode="auto">
          <a:xfrm>
            <a:off x="3132138" y="2997200"/>
            <a:ext cx="1223962" cy="2873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6" name="Rectangle 12" descr="Пробка"/>
          <p:cNvSpPr>
            <a:spLocks noChangeArrowheads="1"/>
          </p:cNvSpPr>
          <p:nvPr/>
        </p:nvSpPr>
        <p:spPr bwMode="auto">
          <a:xfrm>
            <a:off x="3635375" y="5589588"/>
            <a:ext cx="1223963" cy="28733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7" name="Rectangle 13" descr="Пробка"/>
          <p:cNvSpPr>
            <a:spLocks noChangeArrowheads="1"/>
          </p:cNvSpPr>
          <p:nvPr/>
        </p:nvSpPr>
        <p:spPr bwMode="auto">
          <a:xfrm rot="5400000">
            <a:off x="3671887" y="4833938"/>
            <a:ext cx="1223963" cy="2873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8" name="Rectangle 14" descr="Пробка"/>
          <p:cNvSpPr>
            <a:spLocks noChangeArrowheads="1"/>
          </p:cNvSpPr>
          <p:nvPr/>
        </p:nvSpPr>
        <p:spPr bwMode="auto">
          <a:xfrm rot="5400000">
            <a:off x="4751388" y="3105150"/>
            <a:ext cx="1223962" cy="2873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9" name="Rectangle 15" descr="Пробка"/>
          <p:cNvSpPr>
            <a:spLocks noChangeArrowheads="1"/>
          </p:cNvSpPr>
          <p:nvPr/>
        </p:nvSpPr>
        <p:spPr bwMode="auto">
          <a:xfrm>
            <a:off x="4787900" y="2349500"/>
            <a:ext cx="1223963" cy="2873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0" name="Rectangle 16" descr="Пробка"/>
          <p:cNvSpPr>
            <a:spLocks noChangeArrowheads="1"/>
          </p:cNvSpPr>
          <p:nvPr/>
        </p:nvSpPr>
        <p:spPr bwMode="auto">
          <a:xfrm>
            <a:off x="6372225" y="4581525"/>
            <a:ext cx="1223963" cy="2873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1" name="Rectangle 17" descr="Пробка"/>
          <p:cNvSpPr>
            <a:spLocks noChangeArrowheads="1"/>
          </p:cNvSpPr>
          <p:nvPr/>
        </p:nvSpPr>
        <p:spPr bwMode="auto">
          <a:xfrm rot="5400000">
            <a:off x="6335713" y="3825875"/>
            <a:ext cx="1223962" cy="2873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2" name="Rectangle 18" descr="Пробка"/>
          <p:cNvSpPr>
            <a:spLocks noChangeArrowheads="1"/>
          </p:cNvSpPr>
          <p:nvPr/>
        </p:nvSpPr>
        <p:spPr bwMode="auto">
          <a:xfrm rot="5400000">
            <a:off x="6335712" y="2601913"/>
            <a:ext cx="1223963" cy="2873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755650" y="3429000"/>
            <a:ext cx="431800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latin typeface="Georgia" pitchFamily="18" charset="0"/>
              </a:rPr>
              <a:t>1.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2627313" y="3429000"/>
            <a:ext cx="431800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latin typeface="Georgia" pitchFamily="18" charset="0"/>
              </a:rPr>
              <a:t>2.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4716463" y="3573463"/>
            <a:ext cx="431800" cy="36671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latin typeface="Georgia" pitchFamily="18" charset="0"/>
              </a:rPr>
              <a:t>3.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3059113" y="5516563"/>
            <a:ext cx="431800" cy="36671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latin typeface="Georgia" pitchFamily="18" charset="0"/>
              </a:rPr>
              <a:t>4.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5867400" y="4581525"/>
            <a:ext cx="431800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latin typeface="Georgia" pitchFamily="18" charset="0"/>
              </a:rPr>
              <a:t>5.</a:t>
            </a:r>
          </a:p>
        </p:txBody>
      </p:sp>
      <p:pic>
        <p:nvPicPr>
          <p:cNvPr id="11288" name="Picture 24" descr="SCHL08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4581525"/>
            <a:ext cx="1000125" cy="1436688"/>
          </a:xfrm>
          <a:prstGeom prst="rect">
            <a:avLst/>
          </a:prstGeom>
          <a:noFill/>
        </p:spPr>
      </p:pic>
      <p:sp>
        <p:nvSpPr>
          <p:cNvPr id="11291" name="Oval 27"/>
          <p:cNvSpPr>
            <a:spLocks noChangeArrowheads="1"/>
          </p:cNvSpPr>
          <p:nvPr/>
        </p:nvSpPr>
        <p:spPr bwMode="auto">
          <a:xfrm>
            <a:off x="8316913" y="42211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2" name="WordArt 28"/>
          <p:cNvSpPr>
            <a:spLocks noChangeArrowheads="1" noChangeShapeType="1" noTextEdit="1"/>
          </p:cNvSpPr>
          <p:nvPr/>
        </p:nvSpPr>
        <p:spPr bwMode="auto">
          <a:xfrm>
            <a:off x="2124075" y="4365625"/>
            <a:ext cx="666750" cy="1390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?</a:t>
            </a:r>
          </a:p>
        </p:txBody>
      </p:sp>
      <p:pic>
        <p:nvPicPr>
          <p:cNvPr id="11293" name="Picture 29" descr="txt_па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9925" y="1196975"/>
            <a:ext cx="1828800" cy="19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99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98"/>
                            </p:stCondLst>
                            <p:childTnLst>
                              <p:par>
                                <p:cTn id="6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997"/>
                            </p:stCondLst>
                            <p:childTnLst>
                              <p:par>
                                <p:cTn id="7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496"/>
                            </p:stCondLst>
                            <p:childTnLst>
                              <p:par>
                                <p:cTn id="1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995"/>
                            </p:stCondLst>
                            <p:childTnLst>
                              <p:par>
                                <p:cTn id="1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494"/>
                            </p:stCondLst>
                            <p:childTnLst>
                              <p:par>
                                <p:cTn id="14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993"/>
                            </p:stCondLst>
                            <p:childTnLst>
                              <p:par>
                                <p:cTn id="17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4492"/>
                            </p:stCondLst>
                            <p:childTnLst>
                              <p:par>
                                <p:cTn id="19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4991"/>
                            </p:stCondLst>
                            <p:childTnLst>
                              <p:par>
                                <p:cTn id="2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490"/>
                            </p:stCondLst>
                            <p:childTnLst>
                              <p:par>
                                <p:cTn id="24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5989"/>
                            </p:stCondLst>
                            <p:childTnLst>
                              <p:par>
                                <p:cTn id="27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6488"/>
                            </p:stCondLst>
                            <p:childTnLst>
                              <p:par>
                                <p:cTn id="29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6987"/>
                            </p:stCondLst>
                            <p:childTnLst>
                              <p:par>
                                <p:cTn id="3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5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7987"/>
                            </p:stCondLst>
                            <p:childTnLst>
                              <p:par>
                                <p:cTn id="3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1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0" grpId="0" animBg="1"/>
      <p:bldP spid="11269" grpId="0"/>
      <p:bldP spid="11270" grpId="0" animBg="1"/>
      <p:bldP spid="11271" grpId="0" animBg="1"/>
      <p:bldP spid="11272" grpId="0" animBg="1"/>
      <p:bldP spid="11273" grpId="0" animBg="1"/>
      <p:bldP spid="11274" grpId="0" animBg="1"/>
      <p:bldP spid="11275" grpId="0" animBg="1"/>
      <p:bldP spid="11276" grpId="0" animBg="1"/>
      <p:bldP spid="11277" grpId="0" animBg="1"/>
      <p:bldP spid="11278" grpId="0" animBg="1"/>
      <p:bldP spid="11279" grpId="0" animBg="1"/>
      <p:bldP spid="11280" grpId="0" animBg="1"/>
      <p:bldP spid="11281" grpId="0" animBg="1"/>
      <p:bldP spid="11282" grpId="0" animBg="1"/>
      <p:bldP spid="11283" grpId="0"/>
      <p:bldP spid="11284" grpId="0"/>
      <p:bldP spid="11285" grpId="0"/>
      <p:bldP spid="11286" grpId="0"/>
      <p:bldP spid="11287" grpId="0"/>
      <p:bldP spid="11291" grpId="0" animBg="1"/>
      <p:bldP spid="112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684213" y="476250"/>
            <a:ext cx="367188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006600"/>
                    </a:gs>
                  </a:gsLst>
                  <a:lin ang="5400000" scaled="1"/>
                </a:gradFill>
                <a:latin typeface="Georgia"/>
              </a:rPr>
              <a:t>попробуй решить: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27088" y="1125538"/>
            <a:ext cx="5473700" cy="2232025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50000">
                <a:srgbClr val="CCFF33">
                  <a:alpha val="25000"/>
                </a:srgbClr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  Какое давление создает </a:t>
            </a:r>
            <a:br>
              <a:rPr lang="ru-RU" sz="2000" b="1">
                <a:solidFill>
                  <a:srgbClr val="003300"/>
                </a:solidFill>
                <a:latin typeface="Times New Roman" pitchFamily="18" charset="0"/>
              </a:rPr>
            </a:b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основание буровой платформы</a:t>
            </a:r>
            <a:br>
              <a:rPr lang="ru-RU" sz="2000" b="1">
                <a:solidFill>
                  <a:srgbClr val="003300"/>
                </a:solidFill>
                <a:latin typeface="Times New Roman" pitchFamily="18" charset="0"/>
              </a:rPr>
            </a:b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 «Пильтун-Астохская», массой </a:t>
            </a:r>
          </a:p>
          <a:p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93500 тонн, установленное на</a:t>
            </a:r>
            <a:br>
              <a:rPr lang="ru-RU" sz="2000" b="1">
                <a:solidFill>
                  <a:srgbClr val="003300"/>
                </a:solidFill>
                <a:latin typeface="Times New Roman" pitchFamily="18" charset="0"/>
              </a:rPr>
            </a:b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 дно моря и имеющее площадь </a:t>
            </a:r>
            <a:br>
              <a:rPr lang="ru-RU" sz="2000" b="1">
                <a:solidFill>
                  <a:srgbClr val="003300"/>
                </a:solidFill>
                <a:latin typeface="Times New Roman" pitchFamily="18" charset="0"/>
              </a:rPr>
            </a:b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9000 м</a:t>
            </a:r>
            <a:r>
              <a:rPr lang="ru-RU" sz="2000" b="1" baseline="30000">
                <a:solidFill>
                  <a:srgbClr val="003300"/>
                </a:solidFill>
                <a:latin typeface="Times New Roman" pitchFamily="18" charset="0"/>
              </a:rPr>
              <a:t>2 </a:t>
            </a: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2294" name="Rectangle 6" descr="Белый мрамор"/>
          <p:cNvSpPr>
            <a:spLocks noChangeArrowheads="1"/>
          </p:cNvSpPr>
          <p:nvPr/>
        </p:nvSpPr>
        <p:spPr bwMode="auto">
          <a:xfrm>
            <a:off x="827088" y="4076700"/>
            <a:ext cx="2663825" cy="201612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3300"/>
                </a:solidFill>
              </a:rPr>
              <a:t>…</a:t>
            </a:r>
            <a:r>
              <a:rPr lang="ru-RU" b="1">
                <a:solidFill>
                  <a:srgbClr val="003300"/>
                </a:solidFill>
              </a:rPr>
              <a:t>мяч, вынесенный из</a:t>
            </a:r>
            <a:br>
              <a:rPr lang="ru-RU" b="1">
                <a:solidFill>
                  <a:srgbClr val="003300"/>
                </a:solidFill>
              </a:rPr>
            </a:br>
            <a:r>
              <a:rPr lang="ru-RU" b="1">
                <a:solidFill>
                  <a:srgbClr val="003300"/>
                </a:solidFill>
              </a:rPr>
              <a:t> тёплой комнаты</a:t>
            </a:r>
            <a:br>
              <a:rPr lang="ru-RU" b="1">
                <a:solidFill>
                  <a:srgbClr val="003300"/>
                </a:solidFill>
              </a:rPr>
            </a:br>
            <a:r>
              <a:rPr lang="ru-RU" b="1">
                <a:solidFill>
                  <a:srgbClr val="003300"/>
                </a:solidFill>
              </a:rPr>
              <a:t> на улицу зимой</a:t>
            </a:r>
          </a:p>
          <a:p>
            <a:pPr algn="ctr"/>
            <a:r>
              <a:rPr lang="ru-RU" b="1">
                <a:solidFill>
                  <a:srgbClr val="003300"/>
                </a:solidFill>
              </a:rPr>
              <a:t>становится слабо</a:t>
            </a:r>
          </a:p>
          <a:p>
            <a:pPr algn="ctr"/>
            <a:r>
              <a:rPr lang="ru-RU" b="1">
                <a:solidFill>
                  <a:srgbClr val="003300"/>
                </a:solidFill>
              </a:rPr>
              <a:t> надутым?</a:t>
            </a:r>
          </a:p>
        </p:txBody>
      </p:sp>
      <p:sp>
        <p:nvSpPr>
          <p:cNvPr id="12295" name="Rectangle 7" descr="Голубая тисненая бумага"/>
          <p:cNvSpPr>
            <a:spLocks noChangeArrowheads="1"/>
          </p:cNvSpPr>
          <p:nvPr/>
        </p:nvSpPr>
        <p:spPr bwMode="auto">
          <a:xfrm>
            <a:off x="3708400" y="4076700"/>
            <a:ext cx="2663825" cy="2016125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3300"/>
                </a:solidFill>
              </a:rPr>
              <a:t>Резиновый мяч, </a:t>
            </a:r>
            <a:br>
              <a:rPr lang="ru-RU" b="1">
                <a:solidFill>
                  <a:srgbClr val="003300"/>
                </a:solidFill>
              </a:rPr>
            </a:br>
            <a:r>
              <a:rPr lang="ru-RU" b="1">
                <a:solidFill>
                  <a:srgbClr val="003300"/>
                </a:solidFill>
              </a:rPr>
              <a:t>сжав руками,</a:t>
            </a:r>
          </a:p>
          <a:p>
            <a:pPr algn="ctr"/>
            <a:r>
              <a:rPr lang="ru-RU" b="1">
                <a:solidFill>
                  <a:srgbClr val="003300"/>
                </a:solidFill>
              </a:rPr>
              <a:t>деформировали.</a:t>
            </a:r>
            <a:br>
              <a:rPr lang="ru-RU" b="1">
                <a:solidFill>
                  <a:srgbClr val="003300"/>
                </a:solidFill>
              </a:rPr>
            </a:br>
            <a:r>
              <a:rPr lang="ru-RU" b="1">
                <a:solidFill>
                  <a:srgbClr val="003300"/>
                </a:solidFill>
              </a:rPr>
              <a:t> Изменится ли при</a:t>
            </a:r>
          </a:p>
          <a:p>
            <a:pPr algn="ctr"/>
            <a:r>
              <a:rPr lang="ru-RU" b="1">
                <a:solidFill>
                  <a:srgbClr val="003300"/>
                </a:solidFill>
              </a:rPr>
              <a:t>этом</a:t>
            </a:r>
            <a:r>
              <a:rPr lang="ru-RU" b="1"/>
              <a:t> </a:t>
            </a:r>
            <a:r>
              <a:rPr lang="ru-RU" b="1">
                <a:solidFill>
                  <a:srgbClr val="003399"/>
                </a:solidFill>
              </a:rPr>
              <a:t>масса, вес, </a:t>
            </a:r>
            <a:br>
              <a:rPr lang="ru-RU" b="1">
                <a:solidFill>
                  <a:srgbClr val="003399"/>
                </a:solidFill>
              </a:rPr>
            </a:br>
            <a:r>
              <a:rPr lang="ru-RU" b="1">
                <a:solidFill>
                  <a:srgbClr val="003399"/>
                </a:solidFill>
              </a:rPr>
              <a:t>плотность</a:t>
            </a:r>
            <a:r>
              <a:rPr lang="ru-RU" b="1"/>
              <a:t> </a:t>
            </a:r>
            <a:r>
              <a:rPr lang="ru-RU" b="1">
                <a:solidFill>
                  <a:srgbClr val="003300"/>
                </a:solidFill>
              </a:rPr>
              <a:t>воздуха</a:t>
            </a: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ru-RU" b="1">
                <a:solidFill>
                  <a:srgbClr val="003300"/>
                </a:solidFill>
              </a:rPr>
              <a:t>и </a:t>
            </a:r>
            <a:r>
              <a:rPr lang="ru-RU" b="1">
                <a:solidFill>
                  <a:srgbClr val="003399"/>
                </a:solidFill>
              </a:rPr>
              <a:t>давление</a:t>
            </a:r>
            <a:r>
              <a:rPr lang="ru-RU" b="1"/>
              <a:t> </a:t>
            </a:r>
            <a:r>
              <a:rPr lang="ru-RU" b="1">
                <a:solidFill>
                  <a:srgbClr val="003300"/>
                </a:solidFill>
              </a:rPr>
              <a:t>в нём?</a:t>
            </a:r>
          </a:p>
        </p:txBody>
      </p:sp>
      <p:sp>
        <p:nvSpPr>
          <p:cNvPr id="12296" name="WordArt 8"/>
          <p:cNvSpPr>
            <a:spLocks noChangeArrowheads="1" noChangeShapeType="1" noTextEdit="1"/>
          </p:cNvSpPr>
          <p:nvPr/>
        </p:nvSpPr>
        <p:spPr bwMode="auto">
          <a:xfrm>
            <a:off x="900113" y="3500438"/>
            <a:ext cx="21717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66"/>
                    </a:gs>
                    <a:gs pos="100000">
                      <a:srgbClr val="009900"/>
                    </a:gs>
                  </a:gsLst>
                  <a:lin ang="5400000" scaled="1"/>
                </a:gradFill>
                <a:latin typeface="Georgia"/>
              </a:rPr>
              <a:t>почему ?</a:t>
            </a:r>
          </a:p>
        </p:txBody>
      </p:sp>
      <p:pic>
        <p:nvPicPr>
          <p:cNvPr id="12297" name="Picture 9" descr="SCHL08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6372225" y="2852738"/>
            <a:ext cx="1081088" cy="1436687"/>
          </a:xfrm>
          <a:prstGeom prst="rect">
            <a:avLst/>
          </a:prstGeom>
          <a:noFill/>
        </p:spPr>
      </p:pic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8388350" y="414972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0" name="WordArt 12"/>
          <p:cNvSpPr>
            <a:spLocks noChangeArrowheads="1" noChangeShapeType="1" noTextEdit="1"/>
          </p:cNvSpPr>
          <p:nvPr/>
        </p:nvSpPr>
        <p:spPr bwMode="auto">
          <a:xfrm>
            <a:off x="6516688" y="1341438"/>
            <a:ext cx="666750" cy="1390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?</a:t>
            </a:r>
          </a:p>
        </p:txBody>
      </p:sp>
      <p:pic>
        <p:nvPicPr>
          <p:cNvPr id="12301" name="Picture 13" descr="txt_паб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9925" y="1196975"/>
            <a:ext cx="1828800" cy="190500"/>
          </a:xfrm>
          <a:prstGeom prst="rect">
            <a:avLst/>
          </a:prstGeom>
          <a:noFill/>
        </p:spPr>
      </p:pic>
      <p:pic>
        <p:nvPicPr>
          <p:cNvPr id="12302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3438" y="1268413"/>
            <a:ext cx="1512887" cy="1141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294" grpId="0" animBg="1"/>
      <p:bldP spid="12295" grpId="0" animBg="1"/>
      <p:bldP spid="12296" grpId="0" animBg="1"/>
      <p:bldP spid="12299" grpId="0" animBg="1"/>
      <p:bldP spid="1230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62" name="Rectangle 38"/>
          <p:cNvSpPr>
            <a:spLocks noChangeArrowheads="1"/>
          </p:cNvSpPr>
          <p:nvPr/>
        </p:nvSpPr>
        <p:spPr bwMode="auto">
          <a:xfrm>
            <a:off x="5580063" y="2419350"/>
            <a:ext cx="1512887" cy="23050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5" name="AutoShape 11"/>
          <p:cNvSpPr>
            <a:spLocks noChangeArrowheads="1"/>
          </p:cNvSpPr>
          <p:nvPr/>
        </p:nvSpPr>
        <p:spPr bwMode="auto">
          <a:xfrm>
            <a:off x="1116013" y="1916113"/>
            <a:ext cx="1511300" cy="503237"/>
          </a:xfrm>
          <a:prstGeom prst="rtTriangle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6" name="AutoShape 12"/>
          <p:cNvSpPr>
            <a:spLocks noChangeArrowheads="1"/>
          </p:cNvSpPr>
          <p:nvPr/>
        </p:nvSpPr>
        <p:spPr bwMode="auto">
          <a:xfrm flipH="1">
            <a:off x="5580063" y="1916113"/>
            <a:ext cx="1511300" cy="503237"/>
          </a:xfrm>
          <a:prstGeom prst="rtTriangle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50" name="AutoShape 26"/>
          <p:cNvSpPr>
            <a:spLocks noChangeArrowheads="1"/>
          </p:cNvSpPr>
          <p:nvPr/>
        </p:nvSpPr>
        <p:spPr bwMode="auto">
          <a:xfrm flipV="1">
            <a:off x="1116013" y="4724400"/>
            <a:ext cx="1511300" cy="503238"/>
          </a:xfrm>
          <a:prstGeom prst="rtTriangle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51" name="AutoShape 27"/>
          <p:cNvSpPr>
            <a:spLocks noChangeArrowheads="1"/>
          </p:cNvSpPr>
          <p:nvPr/>
        </p:nvSpPr>
        <p:spPr bwMode="auto">
          <a:xfrm flipH="1" flipV="1">
            <a:off x="5580063" y="4724400"/>
            <a:ext cx="1511300" cy="503238"/>
          </a:xfrm>
          <a:prstGeom prst="rtTriangle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61" name="Rectangle 37"/>
          <p:cNvSpPr>
            <a:spLocks noChangeArrowheads="1"/>
          </p:cNvSpPr>
          <p:nvPr/>
        </p:nvSpPr>
        <p:spPr bwMode="auto">
          <a:xfrm>
            <a:off x="1116013" y="2419350"/>
            <a:ext cx="1511300" cy="230505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1116013" y="1916113"/>
            <a:ext cx="5976937" cy="50323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49" name="AutoShape 25" descr="Папирус"/>
          <p:cNvSpPr>
            <a:spLocks noChangeArrowheads="1"/>
          </p:cNvSpPr>
          <p:nvPr/>
        </p:nvSpPr>
        <p:spPr bwMode="auto">
          <a:xfrm flipV="1">
            <a:off x="1116013" y="4724400"/>
            <a:ext cx="5976937" cy="5048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64" name="Line 40"/>
          <p:cNvSpPr>
            <a:spLocks noChangeShapeType="1"/>
          </p:cNvSpPr>
          <p:nvPr/>
        </p:nvSpPr>
        <p:spPr bwMode="auto">
          <a:xfrm>
            <a:off x="1116013" y="1916113"/>
            <a:ext cx="0" cy="3311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66" name="Line 42"/>
          <p:cNvSpPr>
            <a:spLocks noChangeShapeType="1"/>
          </p:cNvSpPr>
          <p:nvPr/>
        </p:nvSpPr>
        <p:spPr bwMode="auto">
          <a:xfrm>
            <a:off x="7092950" y="1916113"/>
            <a:ext cx="0" cy="3311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70" name="Firewall"/>
          <p:cNvSpPr>
            <a:spLocks noEditPoints="1" noChangeArrowheads="1"/>
          </p:cNvSpPr>
          <p:nvPr/>
        </p:nvSpPr>
        <p:spPr bwMode="auto">
          <a:xfrm>
            <a:off x="2700338" y="4076700"/>
            <a:ext cx="1809750" cy="9048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060 w 21600"/>
              <a:gd name="T7" fmla="*/ 10800 h 21600"/>
              <a:gd name="T8" fmla="*/ 21060 w 21600"/>
              <a:gd name="T9" fmla="*/ 21600 h 21600"/>
              <a:gd name="T10" fmla="*/ 10800 w 21600"/>
              <a:gd name="T11" fmla="*/ 21600 h 21600"/>
              <a:gd name="T12" fmla="*/ 540 w 21600"/>
              <a:gd name="T13" fmla="*/ 21600 h 21600"/>
              <a:gd name="T14" fmla="*/ 540 w 21600"/>
              <a:gd name="T15" fmla="*/ 10800 h 21600"/>
              <a:gd name="T16" fmla="*/ 761 w 21600"/>
              <a:gd name="T17" fmla="*/ 22454 h 21600"/>
              <a:gd name="T18" fmla="*/ 21069 w 21600"/>
              <a:gd name="T19" fmla="*/ 32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540" y="4628"/>
                </a:moveTo>
                <a:lnTo>
                  <a:pt x="0" y="4628"/>
                </a:lnTo>
                <a:lnTo>
                  <a:pt x="0" y="0"/>
                </a:lnTo>
                <a:lnTo>
                  <a:pt x="21600" y="0"/>
                </a:lnTo>
                <a:lnTo>
                  <a:pt x="21600" y="4628"/>
                </a:lnTo>
                <a:lnTo>
                  <a:pt x="21060" y="4628"/>
                </a:lnTo>
                <a:lnTo>
                  <a:pt x="21060" y="21600"/>
                </a:lnTo>
                <a:lnTo>
                  <a:pt x="540" y="21600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540" y="4628"/>
                </a:moveTo>
                <a:lnTo>
                  <a:pt x="540" y="6171"/>
                </a:lnTo>
                <a:lnTo>
                  <a:pt x="2700" y="6171"/>
                </a:lnTo>
                <a:lnTo>
                  <a:pt x="2700" y="4628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2700" y="4628"/>
                </a:moveTo>
                <a:lnTo>
                  <a:pt x="2700" y="6171"/>
                </a:lnTo>
                <a:lnTo>
                  <a:pt x="4860" y="6171"/>
                </a:lnTo>
                <a:lnTo>
                  <a:pt x="4860" y="4628"/>
                </a:lnTo>
                <a:lnTo>
                  <a:pt x="2700" y="4628"/>
                </a:lnTo>
                <a:close/>
              </a:path>
              <a:path w="21600" h="21600" extrusionOk="0">
                <a:moveTo>
                  <a:pt x="4860" y="4628"/>
                </a:moveTo>
                <a:lnTo>
                  <a:pt x="4860" y="6171"/>
                </a:lnTo>
                <a:lnTo>
                  <a:pt x="7020" y="6171"/>
                </a:lnTo>
                <a:lnTo>
                  <a:pt x="7020" y="4628"/>
                </a:lnTo>
                <a:lnTo>
                  <a:pt x="4860" y="4628"/>
                </a:lnTo>
                <a:close/>
              </a:path>
              <a:path w="21600" h="21600" extrusionOk="0">
                <a:moveTo>
                  <a:pt x="7020" y="4628"/>
                </a:moveTo>
                <a:lnTo>
                  <a:pt x="7020" y="6171"/>
                </a:lnTo>
                <a:lnTo>
                  <a:pt x="9180" y="6171"/>
                </a:lnTo>
                <a:lnTo>
                  <a:pt x="9180" y="4628"/>
                </a:lnTo>
                <a:lnTo>
                  <a:pt x="7020" y="4628"/>
                </a:lnTo>
                <a:close/>
              </a:path>
              <a:path w="21600" h="21600" extrusionOk="0">
                <a:moveTo>
                  <a:pt x="9180" y="4628"/>
                </a:moveTo>
                <a:lnTo>
                  <a:pt x="9180" y="6171"/>
                </a:lnTo>
                <a:lnTo>
                  <a:pt x="11340" y="6171"/>
                </a:lnTo>
                <a:lnTo>
                  <a:pt x="11340" y="4628"/>
                </a:lnTo>
                <a:lnTo>
                  <a:pt x="9180" y="4628"/>
                </a:lnTo>
                <a:close/>
              </a:path>
              <a:path w="21600" h="21600" extrusionOk="0">
                <a:moveTo>
                  <a:pt x="11340" y="4628"/>
                </a:moveTo>
                <a:lnTo>
                  <a:pt x="11340" y="6171"/>
                </a:lnTo>
                <a:lnTo>
                  <a:pt x="13500" y="6171"/>
                </a:lnTo>
                <a:lnTo>
                  <a:pt x="13500" y="4628"/>
                </a:lnTo>
                <a:lnTo>
                  <a:pt x="11340" y="4628"/>
                </a:lnTo>
                <a:close/>
              </a:path>
              <a:path w="21600" h="21600" extrusionOk="0">
                <a:moveTo>
                  <a:pt x="13500" y="4628"/>
                </a:moveTo>
                <a:lnTo>
                  <a:pt x="13500" y="6171"/>
                </a:lnTo>
                <a:lnTo>
                  <a:pt x="15660" y="6171"/>
                </a:lnTo>
                <a:lnTo>
                  <a:pt x="15660" y="4628"/>
                </a:lnTo>
                <a:lnTo>
                  <a:pt x="13500" y="4628"/>
                </a:lnTo>
                <a:close/>
              </a:path>
              <a:path w="21600" h="21600" extrusionOk="0">
                <a:moveTo>
                  <a:pt x="15660" y="4628"/>
                </a:moveTo>
                <a:lnTo>
                  <a:pt x="15660" y="6171"/>
                </a:lnTo>
                <a:lnTo>
                  <a:pt x="17820" y="6171"/>
                </a:lnTo>
                <a:lnTo>
                  <a:pt x="17820" y="4628"/>
                </a:lnTo>
                <a:lnTo>
                  <a:pt x="15660" y="4628"/>
                </a:lnTo>
                <a:close/>
              </a:path>
              <a:path w="21600" h="21600" extrusionOk="0">
                <a:moveTo>
                  <a:pt x="17820" y="4628"/>
                </a:moveTo>
                <a:lnTo>
                  <a:pt x="17820" y="6171"/>
                </a:lnTo>
                <a:lnTo>
                  <a:pt x="19980" y="6171"/>
                </a:lnTo>
                <a:lnTo>
                  <a:pt x="19980" y="4628"/>
                </a:lnTo>
                <a:lnTo>
                  <a:pt x="17820" y="4628"/>
                </a:lnTo>
                <a:close/>
              </a:path>
              <a:path w="21600" h="21600" extrusionOk="0">
                <a:moveTo>
                  <a:pt x="1620" y="6171"/>
                </a:moveTo>
                <a:lnTo>
                  <a:pt x="1620" y="7714"/>
                </a:lnTo>
                <a:lnTo>
                  <a:pt x="3779" y="7714"/>
                </a:lnTo>
                <a:lnTo>
                  <a:pt x="3779" y="6171"/>
                </a:lnTo>
                <a:lnTo>
                  <a:pt x="1620" y="6171"/>
                </a:lnTo>
                <a:close/>
              </a:path>
              <a:path w="21600" h="21600" extrusionOk="0">
                <a:moveTo>
                  <a:pt x="3779" y="6171"/>
                </a:moveTo>
                <a:lnTo>
                  <a:pt x="3779" y="7714"/>
                </a:lnTo>
                <a:lnTo>
                  <a:pt x="5940" y="7714"/>
                </a:lnTo>
                <a:lnTo>
                  <a:pt x="5940" y="6171"/>
                </a:lnTo>
                <a:lnTo>
                  <a:pt x="3779" y="6171"/>
                </a:lnTo>
                <a:close/>
              </a:path>
              <a:path w="21600" h="21600" extrusionOk="0">
                <a:moveTo>
                  <a:pt x="5940" y="6171"/>
                </a:moveTo>
                <a:lnTo>
                  <a:pt x="5940" y="7714"/>
                </a:lnTo>
                <a:lnTo>
                  <a:pt x="8100" y="7714"/>
                </a:lnTo>
                <a:lnTo>
                  <a:pt x="8100" y="6171"/>
                </a:lnTo>
                <a:lnTo>
                  <a:pt x="5940" y="6171"/>
                </a:lnTo>
                <a:close/>
              </a:path>
              <a:path w="21600" h="21600" extrusionOk="0">
                <a:moveTo>
                  <a:pt x="8100" y="6171"/>
                </a:moveTo>
                <a:lnTo>
                  <a:pt x="8100" y="7714"/>
                </a:lnTo>
                <a:lnTo>
                  <a:pt x="10260" y="7714"/>
                </a:lnTo>
                <a:lnTo>
                  <a:pt x="10260" y="6171"/>
                </a:lnTo>
                <a:lnTo>
                  <a:pt x="8100" y="6171"/>
                </a:lnTo>
                <a:close/>
              </a:path>
              <a:path w="21600" h="21600" extrusionOk="0">
                <a:moveTo>
                  <a:pt x="10260" y="6171"/>
                </a:moveTo>
                <a:lnTo>
                  <a:pt x="10260" y="7714"/>
                </a:lnTo>
                <a:lnTo>
                  <a:pt x="12419" y="7714"/>
                </a:lnTo>
                <a:lnTo>
                  <a:pt x="12419" y="6171"/>
                </a:lnTo>
                <a:lnTo>
                  <a:pt x="10260" y="6171"/>
                </a:lnTo>
                <a:close/>
              </a:path>
              <a:path w="21600" h="21600" extrusionOk="0">
                <a:moveTo>
                  <a:pt x="12419" y="6171"/>
                </a:moveTo>
                <a:lnTo>
                  <a:pt x="12419" y="7714"/>
                </a:lnTo>
                <a:lnTo>
                  <a:pt x="14580" y="7714"/>
                </a:lnTo>
                <a:lnTo>
                  <a:pt x="14580" y="6171"/>
                </a:lnTo>
                <a:lnTo>
                  <a:pt x="12419" y="6171"/>
                </a:lnTo>
                <a:close/>
              </a:path>
              <a:path w="21600" h="21600" extrusionOk="0">
                <a:moveTo>
                  <a:pt x="14580" y="6171"/>
                </a:moveTo>
                <a:lnTo>
                  <a:pt x="14580" y="7714"/>
                </a:lnTo>
                <a:lnTo>
                  <a:pt x="16740" y="7714"/>
                </a:lnTo>
                <a:lnTo>
                  <a:pt x="16740" y="6171"/>
                </a:lnTo>
                <a:lnTo>
                  <a:pt x="14580" y="6171"/>
                </a:lnTo>
                <a:close/>
              </a:path>
              <a:path w="21600" h="21600" extrusionOk="0">
                <a:moveTo>
                  <a:pt x="16740" y="6171"/>
                </a:moveTo>
                <a:lnTo>
                  <a:pt x="16740" y="7714"/>
                </a:lnTo>
                <a:lnTo>
                  <a:pt x="18900" y="7714"/>
                </a:lnTo>
                <a:lnTo>
                  <a:pt x="18900" y="6171"/>
                </a:lnTo>
                <a:lnTo>
                  <a:pt x="16740" y="6171"/>
                </a:lnTo>
                <a:close/>
              </a:path>
              <a:path w="21600" h="21600" extrusionOk="0">
                <a:moveTo>
                  <a:pt x="18900" y="6171"/>
                </a:moveTo>
                <a:lnTo>
                  <a:pt x="18900" y="7714"/>
                </a:lnTo>
                <a:lnTo>
                  <a:pt x="21060" y="7714"/>
                </a:lnTo>
                <a:lnTo>
                  <a:pt x="21060" y="6171"/>
                </a:lnTo>
                <a:lnTo>
                  <a:pt x="18900" y="6171"/>
                </a:lnTo>
                <a:close/>
              </a:path>
              <a:path w="21600" h="21600" extrusionOk="0">
                <a:moveTo>
                  <a:pt x="540" y="7714"/>
                </a:moveTo>
                <a:lnTo>
                  <a:pt x="540" y="9257"/>
                </a:lnTo>
                <a:lnTo>
                  <a:pt x="2700" y="9257"/>
                </a:lnTo>
                <a:lnTo>
                  <a:pt x="2700" y="7714"/>
                </a:lnTo>
                <a:lnTo>
                  <a:pt x="540" y="7714"/>
                </a:lnTo>
                <a:close/>
              </a:path>
              <a:path w="21600" h="21600" extrusionOk="0">
                <a:moveTo>
                  <a:pt x="2700" y="7714"/>
                </a:moveTo>
                <a:lnTo>
                  <a:pt x="2700" y="9257"/>
                </a:lnTo>
                <a:lnTo>
                  <a:pt x="4860" y="9257"/>
                </a:lnTo>
                <a:lnTo>
                  <a:pt x="4860" y="7714"/>
                </a:lnTo>
                <a:lnTo>
                  <a:pt x="2700" y="7714"/>
                </a:lnTo>
                <a:close/>
              </a:path>
              <a:path w="21600" h="21600" extrusionOk="0">
                <a:moveTo>
                  <a:pt x="4860" y="7714"/>
                </a:moveTo>
                <a:lnTo>
                  <a:pt x="4860" y="9257"/>
                </a:lnTo>
                <a:lnTo>
                  <a:pt x="7020" y="9257"/>
                </a:lnTo>
                <a:lnTo>
                  <a:pt x="7020" y="7714"/>
                </a:lnTo>
                <a:lnTo>
                  <a:pt x="4860" y="7714"/>
                </a:lnTo>
                <a:close/>
              </a:path>
              <a:path w="21600" h="21600" extrusionOk="0">
                <a:moveTo>
                  <a:pt x="7020" y="7714"/>
                </a:moveTo>
                <a:lnTo>
                  <a:pt x="7020" y="9257"/>
                </a:lnTo>
                <a:lnTo>
                  <a:pt x="9180" y="9257"/>
                </a:lnTo>
                <a:lnTo>
                  <a:pt x="9180" y="7714"/>
                </a:lnTo>
                <a:lnTo>
                  <a:pt x="7020" y="7714"/>
                </a:lnTo>
                <a:close/>
              </a:path>
              <a:path w="21600" h="21600" extrusionOk="0">
                <a:moveTo>
                  <a:pt x="9180" y="7714"/>
                </a:moveTo>
                <a:lnTo>
                  <a:pt x="9180" y="9257"/>
                </a:lnTo>
                <a:lnTo>
                  <a:pt x="11340" y="9257"/>
                </a:lnTo>
                <a:lnTo>
                  <a:pt x="11340" y="7714"/>
                </a:lnTo>
                <a:lnTo>
                  <a:pt x="9180" y="7714"/>
                </a:lnTo>
                <a:close/>
              </a:path>
              <a:path w="21600" h="21600" extrusionOk="0">
                <a:moveTo>
                  <a:pt x="11340" y="7714"/>
                </a:moveTo>
                <a:lnTo>
                  <a:pt x="11340" y="9257"/>
                </a:lnTo>
                <a:lnTo>
                  <a:pt x="13500" y="9257"/>
                </a:lnTo>
                <a:lnTo>
                  <a:pt x="13500" y="7714"/>
                </a:lnTo>
                <a:lnTo>
                  <a:pt x="11340" y="7714"/>
                </a:lnTo>
                <a:close/>
              </a:path>
              <a:path w="21600" h="21600" extrusionOk="0">
                <a:moveTo>
                  <a:pt x="13500" y="7714"/>
                </a:moveTo>
                <a:lnTo>
                  <a:pt x="13500" y="9257"/>
                </a:lnTo>
                <a:lnTo>
                  <a:pt x="15660" y="9257"/>
                </a:lnTo>
                <a:lnTo>
                  <a:pt x="15660" y="7714"/>
                </a:lnTo>
                <a:lnTo>
                  <a:pt x="13500" y="7714"/>
                </a:lnTo>
                <a:close/>
              </a:path>
              <a:path w="21600" h="21600" extrusionOk="0">
                <a:moveTo>
                  <a:pt x="15660" y="7714"/>
                </a:moveTo>
                <a:lnTo>
                  <a:pt x="15660" y="9257"/>
                </a:lnTo>
                <a:lnTo>
                  <a:pt x="17820" y="9257"/>
                </a:lnTo>
                <a:lnTo>
                  <a:pt x="17820" y="7714"/>
                </a:lnTo>
                <a:lnTo>
                  <a:pt x="15660" y="7714"/>
                </a:lnTo>
                <a:close/>
              </a:path>
              <a:path w="21600" h="21600" extrusionOk="0">
                <a:moveTo>
                  <a:pt x="17820" y="7714"/>
                </a:moveTo>
                <a:lnTo>
                  <a:pt x="17820" y="9257"/>
                </a:lnTo>
                <a:lnTo>
                  <a:pt x="19980" y="9257"/>
                </a:lnTo>
                <a:lnTo>
                  <a:pt x="19980" y="7714"/>
                </a:lnTo>
                <a:lnTo>
                  <a:pt x="17820" y="7714"/>
                </a:lnTo>
                <a:close/>
              </a:path>
              <a:path w="21600" h="21600" extrusionOk="0">
                <a:moveTo>
                  <a:pt x="1620" y="9257"/>
                </a:moveTo>
                <a:lnTo>
                  <a:pt x="1620" y="10800"/>
                </a:lnTo>
                <a:lnTo>
                  <a:pt x="3779" y="10800"/>
                </a:lnTo>
                <a:lnTo>
                  <a:pt x="3779" y="9257"/>
                </a:lnTo>
                <a:lnTo>
                  <a:pt x="1620" y="9257"/>
                </a:lnTo>
                <a:close/>
              </a:path>
              <a:path w="21600" h="21600" extrusionOk="0">
                <a:moveTo>
                  <a:pt x="3779" y="9257"/>
                </a:moveTo>
                <a:lnTo>
                  <a:pt x="3779" y="10800"/>
                </a:lnTo>
                <a:lnTo>
                  <a:pt x="5940" y="10800"/>
                </a:lnTo>
                <a:lnTo>
                  <a:pt x="5940" y="9257"/>
                </a:lnTo>
                <a:lnTo>
                  <a:pt x="3779" y="9257"/>
                </a:lnTo>
                <a:close/>
              </a:path>
              <a:path w="21600" h="21600" extrusionOk="0">
                <a:moveTo>
                  <a:pt x="5940" y="9257"/>
                </a:moveTo>
                <a:lnTo>
                  <a:pt x="5940" y="10800"/>
                </a:lnTo>
                <a:lnTo>
                  <a:pt x="8100" y="10800"/>
                </a:lnTo>
                <a:lnTo>
                  <a:pt x="8100" y="9257"/>
                </a:lnTo>
                <a:lnTo>
                  <a:pt x="5940" y="9257"/>
                </a:lnTo>
                <a:close/>
              </a:path>
              <a:path w="21600" h="21600" extrusionOk="0">
                <a:moveTo>
                  <a:pt x="8100" y="9257"/>
                </a:moveTo>
                <a:lnTo>
                  <a:pt x="8100" y="10800"/>
                </a:lnTo>
                <a:lnTo>
                  <a:pt x="10260" y="10800"/>
                </a:lnTo>
                <a:lnTo>
                  <a:pt x="10260" y="9257"/>
                </a:lnTo>
                <a:lnTo>
                  <a:pt x="8100" y="9257"/>
                </a:lnTo>
                <a:close/>
              </a:path>
              <a:path w="21600" h="21600" extrusionOk="0">
                <a:moveTo>
                  <a:pt x="10260" y="9257"/>
                </a:moveTo>
                <a:lnTo>
                  <a:pt x="10260" y="10800"/>
                </a:lnTo>
                <a:lnTo>
                  <a:pt x="12419" y="10800"/>
                </a:lnTo>
                <a:lnTo>
                  <a:pt x="12419" y="9257"/>
                </a:lnTo>
                <a:lnTo>
                  <a:pt x="10260" y="9257"/>
                </a:lnTo>
                <a:close/>
              </a:path>
              <a:path w="21600" h="21600" extrusionOk="0">
                <a:moveTo>
                  <a:pt x="12419" y="9257"/>
                </a:moveTo>
                <a:lnTo>
                  <a:pt x="12419" y="10800"/>
                </a:lnTo>
                <a:lnTo>
                  <a:pt x="14580" y="10800"/>
                </a:lnTo>
                <a:lnTo>
                  <a:pt x="14580" y="9257"/>
                </a:lnTo>
                <a:lnTo>
                  <a:pt x="12419" y="9257"/>
                </a:lnTo>
                <a:close/>
              </a:path>
              <a:path w="21600" h="21600" extrusionOk="0">
                <a:moveTo>
                  <a:pt x="14580" y="9257"/>
                </a:moveTo>
                <a:lnTo>
                  <a:pt x="14580" y="10800"/>
                </a:lnTo>
                <a:lnTo>
                  <a:pt x="16740" y="10800"/>
                </a:lnTo>
                <a:lnTo>
                  <a:pt x="16740" y="9257"/>
                </a:lnTo>
                <a:lnTo>
                  <a:pt x="14580" y="9257"/>
                </a:lnTo>
                <a:close/>
              </a:path>
              <a:path w="21600" h="21600" extrusionOk="0">
                <a:moveTo>
                  <a:pt x="16740" y="9257"/>
                </a:moveTo>
                <a:lnTo>
                  <a:pt x="16740" y="10800"/>
                </a:lnTo>
                <a:lnTo>
                  <a:pt x="18900" y="10800"/>
                </a:lnTo>
                <a:lnTo>
                  <a:pt x="18900" y="9257"/>
                </a:lnTo>
                <a:lnTo>
                  <a:pt x="16740" y="9257"/>
                </a:lnTo>
                <a:close/>
              </a:path>
              <a:path w="21600" h="21600" extrusionOk="0">
                <a:moveTo>
                  <a:pt x="18900" y="9257"/>
                </a:moveTo>
                <a:lnTo>
                  <a:pt x="18900" y="10800"/>
                </a:lnTo>
                <a:lnTo>
                  <a:pt x="21060" y="10800"/>
                </a:lnTo>
                <a:lnTo>
                  <a:pt x="21060" y="9257"/>
                </a:lnTo>
                <a:lnTo>
                  <a:pt x="18900" y="9257"/>
                </a:lnTo>
                <a:close/>
              </a:path>
              <a:path w="21600" h="21600" extrusionOk="0">
                <a:moveTo>
                  <a:pt x="540" y="10800"/>
                </a:moveTo>
                <a:lnTo>
                  <a:pt x="540" y="12342"/>
                </a:lnTo>
                <a:lnTo>
                  <a:pt x="2700" y="12342"/>
                </a:lnTo>
                <a:lnTo>
                  <a:pt x="2700" y="10800"/>
                </a:lnTo>
                <a:lnTo>
                  <a:pt x="540" y="10800"/>
                </a:lnTo>
                <a:close/>
              </a:path>
              <a:path w="21600" h="21600" extrusionOk="0">
                <a:moveTo>
                  <a:pt x="2700" y="10800"/>
                </a:moveTo>
                <a:lnTo>
                  <a:pt x="2700" y="12342"/>
                </a:lnTo>
                <a:lnTo>
                  <a:pt x="4860" y="12342"/>
                </a:lnTo>
                <a:lnTo>
                  <a:pt x="4860" y="10800"/>
                </a:lnTo>
                <a:lnTo>
                  <a:pt x="2700" y="10800"/>
                </a:lnTo>
                <a:close/>
              </a:path>
              <a:path w="21600" h="21600" extrusionOk="0">
                <a:moveTo>
                  <a:pt x="4860" y="10800"/>
                </a:moveTo>
                <a:lnTo>
                  <a:pt x="4860" y="12342"/>
                </a:lnTo>
                <a:lnTo>
                  <a:pt x="7020" y="12342"/>
                </a:lnTo>
                <a:lnTo>
                  <a:pt x="7020" y="10800"/>
                </a:lnTo>
                <a:lnTo>
                  <a:pt x="4860" y="10800"/>
                </a:lnTo>
                <a:close/>
              </a:path>
              <a:path w="21600" h="21600" extrusionOk="0">
                <a:moveTo>
                  <a:pt x="7020" y="10800"/>
                </a:moveTo>
                <a:lnTo>
                  <a:pt x="7020" y="12342"/>
                </a:lnTo>
                <a:lnTo>
                  <a:pt x="9180" y="12342"/>
                </a:lnTo>
                <a:lnTo>
                  <a:pt x="9180" y="10800"/>
                </a:lnTo>
                <a:lnTo>
                  <a:pt x="7020" y="10800"/>
                </a:lnTo>
                <a:close/>
              </a:path>
              <a:path w="21600" h="21600" extrusionOk="0">
                <a:moveTo>
                  <a:pt x="9180" y="10800"/>
                </a:moveTo>
                <a:lnTo>
                  <a:pt x="9180" y="12342"/>
                </a:lnTo>
                <a:lnTo>
                  <a:pt x="11340" y="12342"/>
                </a:lnTo>
                <a:lnTo>
                  <a:pt x="11340" y="10800"/>
                </a:lnTo>
                <a:lnTo>
                  <a:pt x="9180" y="10800"/>
                </a:lnTo>
                <a:close/>
              </a:path>
              <a:path w="21600" h="21600" extrusionOk="0">
                <a:moveTo>
                  <a:pt x="11340" y="10800"/>
                </a:moveTo>
                <a:lnTo>
                  <a:pt x="11340" y="12342"/>
                </a:lnTo>
                <a:lnTo>
                  <a:pt x="13500" y="12342"/>
                </a:lnTo>
                <a:lnTo>
                  <a:pt x="13500" y="10800"/>
                </a:lnTo>
                <a:lnTo>
                  <a:pt x="11340" y="10800"/>
                </a:lnTo>
                <a:close/>
              </a:path>
              <a:path w="21600" h="21600" extrusionOk="0">
                <a:moveTo>
                  <a:pt x="13500" y="10800"/>
                </a:moveTo>
                <a:lnTo>
                  <a:pt x="13500" y="12342"/>
                </a:lnTo>
                <a:lnTo>
                  <a:pt x="15660" y="12342"/>
                </a:lnTo>
                <a:lnTo>
                  <a:pt x="15660" y="10800"/>
                </a:lnTo>
                <a:lnTo>
                  <a:pt x="13500" y="10800"/>
                </a:lnTo>
                <a:close/>
              </a:path>
              <a:path w="21600" h="21600" extrusionOk="0">
                <a:moveTo>
                  <a:pt x="15660" y="10800"/>
                </a:moveTo>
                <a:lnTo>
                  <a:pt x="15660" y="12342"/>
                </a:lnTo>
                <a:lnTo>
                  <a:pt x="17820" y="12342"/>
                </a:lnTo>
                <a:lnTo>
                  <a:pt x="17820" y="10800"/>
                </a:lnTo>
                <a:lnTo>
                  <a:pt x="15660" y="10800"/>
                </a:lnTo>
                <a:close/>
              </a:path>
              <a:path w="21600" h="21600" extrusionOk="0">
                <a:moveTo>
                  <a:pt x="17820" y="10800"/>
                </a:moveTo>
                <a:lnTo>
                  <a:pt x="17820" y="12342"/>
                </a:lnTo>
                <a:lnTo>
                  <a:pt x="19980" y="12342"/>
                </a:lnTo>
                <a:lnTo>
                  <a:pt x="19980" y="10800"/>
                </a:lnTo>
                <a:lnTo>
                  <a:pt x="17820" y="10800"/>
                </a:lnTo>
                <a:close/>
              </a:path>
              <a:path w="21600" h="21600" extrusionOk="0">
                <a:moveTo>
                  <a:pt x="1620" y="12342"/>
                </a:moveTo>
                <a:lnTo>
                  <a:pt x="1620" y="13885"/>
                </a:lnTo>
                <a:lnTo>
                  <a:pt x="3779" y="13885"/>
                </a:lnTo>
                <a:lnTo>
                  <a:pt x="3779" y="12342"/>
                </a:lnTo>
                <a:lnTo>
                  <a:pt x="1620" y="12342"/>
                </a:lnTo>
                <a:close/>
              </a:path>
              <a:path w="21600" h="21600" extrusionOk="0">
                <a:moveTo>
                  <a:pt x="3779" y="12342"/>
                </a:moveTo>
                <a:lnTo>
                  <a:pt x="3779" y="13885"/>
                </a:lnTo>
                <a:lnTo>
                  <a:pt x="5940" y="13885"/>
                </a:lnTo>
                <a:lnTo>
                  <a:pt x="5940" y="12342"/>
                </a:lnTo>
                <a:lnTo>
                  <a:pt x="3779" y="12342"/>
                </a:lnTo>
                <a:close/>
              </a:path>
              <a:path w="21600" h="21600" extrusionOk="0">
                <a:moveTo>
                  <a:pt x="5940" y="12342"/>
                </a:moveTo>
                <a:lnTo>
                  <a:pt x="5940" y="13885"/>
                </a:lnTo>
                <a:lnTo>
                  <a:pt x="8100" y="13885"/>
                </a:lnTo>
                <a:lnTo>
                  <a:pt x="8100" y="12342"/>
                </a:lnTo>
                <a:lnTo>
                  <a:pt x="5940" y="12342"/>
                </a:lnTo>
                <a:close/>
              </a:path>
              <a:path w="21600" h="21600" extrusionOk="0">
                <a:moveTo>
                  <a:pt x="8100" y="12342"/>
                </a:moveTo>
                <a:lnTo>
                  <a:pt x="8100" y="13885"/>
                </a:lnTo>
                <a:lnTo>
                  <a:pt x="10260" y="13885"/>
                </a:lnTo>
                <a:lnTo>
                  <a:pt x="10260" y="12342"/>
                </a:lnTo>
                <a:lnTo>
                  <a:pt x="8100" y="12342"/>
                </a:lnTo>
                <a:close/>
              </a:path>
              <a:path w="21600" h="21600" extrusionOk="0">
                <a:moveTo>
                  <a:pt x="10260" y="12342"/>
                </a:moveTo>
                <a:lnTo>
                  <a:pt x="10260" y="13885"/>
                </a:lnTo>
                <a:lnTo>
                  <a:pt x="12419" y="13885"/>
                </a:lnTo>
                <a:lnTo>
                  <a:pt x="12419" y="12342"/>
                </a:lnTo>
                <a:lnTo>
                  <a:pt x="10260" y="12342"/>
                </a:lnTo>
                <a:close/>
              </a:path>
              <a:path w="21600" h="21600" extrusionOk="0">
                <a:moveTo>
                  <a:pt x="12419" y="12342"/>
                </a:moveTo>
                <a:lnTo>
                  <a:pt x="12419" y="13885"/>
                </a:lnTo>
                <a:lnTo>
                  <a:pt x="14580" y="13885"/>
                </a:lnTo>
                <a:lnTo>
                  <a:pt x="14580" y="12342"/>
                </a:lnTo>
                <a:lnTo>
                  <a:pt x="12419" y="12342"/>
                </a:lnTo>
                <a:close/>
              </a:path>
              <a:path w="21600" h="21600" extrusionOk="0">
                <a:moveTo>
                  <a:pt x="14580" y="12342"/>
                </a:moveTo>
                <a:lnTo>
                  <a:pt x="14580" y="13885"/>
                </a:lnTo>
                <a:lnTo>
                  <a:pt x="16740" y="13885"/>
                </a:lnTo>
                <a:lnTo>
                  <a:pt x="16740" y="12342"/>
                </a:lnTo>
                <a:lnTo>
                  <a:pt x="14580" y="12342"/>
                </a:lnTo>
                <a:close/>
              </a:path>
              <a:path w="21600" h="21600" extrusionOk="0">
                <a:moveTo>
                  <a:pt x="16740" y="12342"/>
                </a:moveTo>
                <a:lnTo>
                  <a:pt x="16740" y="13885"/>
                </a:lnTo>
                <a:lnTo>
                  <a:pt x="18900" y="13885"/>
                </a:lnTo>
                <a:lnTo>
                  <a:pt x="18900" y="12342"/>
                </a:lnTo>
                <a:lnTo>
                  <a:pt x="16740" y="12342"/>
                </a:lnTo>
                <a:close/>
              </a:path>
              <a:path w="21600" h="21600" extrusionOk="0">
                <a:moveTo>
                  <a:pt x="18900" y="12342"/>
                </a:moveTo>
                <a:lnTo>
                  <a:pt x="18900" y="13885"/>
                </a:lnTo>
                <a:lnTo>
                  <a:pt x="21060" y="13885"/>
                </a:lnTo>
                <a:lnTo>
                  <a:pt x="21060" y="12342"/>
                </a:lnTo>
                <a:lnTo>
                  <a:pt x="18900" y="12342"/>
                </a:lnTo>
                <a:close/>
              </a:path>
              <a:path w="21600" h="21600" extrusionOk="0">
                <a:moveTo>
                  <a:pt x="540" y="13885"/>
                </a:moveTo>
                <a:lnTo>
                  <a:pt x="540" y="15428"/>
                </a:lnTo>
                <a:lnTo>
                  <a:pt x="2700" y="15428"/>
                </a:lnTo>
                <a:lnTo>
                  <a:pt x="2700" y="13885"/>
                </a:lnTo>
                <a:lnTo>
                  <a:pt x="540" y="13885"/>
                </a:lnTo>
                <a:close/>
              </a:path>
              <a:path w="21600" h="21600" extrusionOk="0">
                <a:moveTo>
                  <a:pt x="2700" y="13885"/>
                </a:moveTo>
                <a:lnTo>
                  <a:pt x="2700" y="15428"/>
                </a:lnTo>
                <a:lnTo>
                  <a:pt x="4860" y="15428"/>
                </a:lnTo>
                <a:lnTo>
                  <a:pt x="4860" y="13885"/>
                </a:lnTo>
                <a:lnTo>
                  <a:pt x="2700" y="13885"/>
                </a:lnTo>
                <a:close/>
              </a:path>
              <a:path w="21600" h="21600" extrusionOk="0">
                <a:moveTo>
                  <a:pt x="4860" y="13885"/>
                </a:moveTo>
                <a:lnTo>
                  <a:pt x="4860" y="15428"/>
                </a:lnTo>
                <a:lnTo>
                  <a:pt x="7020" y="15428"/>
                </a:lnTo>
                <a:lnTo>
                  <a:pt x="7020" y="13885"/>
                </a:lnTo>
                <a:lnTo>
                  <a:pt x="4860" y="13885"/>
                </a:lnTo>
                <a:close/>
              </a:path>
              <a:path w="21600" h="21600" extrusionOk="0">
                <a:moveTo>
                  <a:pt x="7020" y="13885"/>
                </a:moveTo>
                <a:lnTo>
                  <a:pt x="7020" y="15428"/>
                </a:lnTo>
                <a:lnTo>
                  <a:pt x="9180" y="15428"/>
                </a:lnTo>
                <a:lnTo>
                  <a:pt x="9180" y="13885"/>
                </a:lnTo>
                <a:lnTo>
                  <a:pt x="7020" y="13885"/>
                </a:lnTo>
                <a:close/>
              </a:path>
              <a:path w="21600" h="21600" extrusionOk="0">
                <a:moveTo>
                  <a:pt x="9180" y="13885"/>
                </a:moveTo>
                <a:lnTo>
                  <a:pt x="9180" y="15428"/>
                </a:lnTo>
                <a:lnTo>
                  <a:pt x="11340" y="15428"/>
                </a:lnTo>
                <a:lnTo>
                  <a:pt x="11340" y="13885"/>
                </a:lnTo>
                <a:lnTo>
                  <a:pt x="9180" y="13885"/>
                </a:lnTo>
                <a:close/>
              </a:path>
              <a:path w="21600" h="21600" extrusionOk="0">
                <a:moveTo>
                  <a:pt x="11340" y="13885"/>
                </a:moveTo>
                <a:lnTo>
                  <a:pt x="11340" y="15428"/>
                </a:lnTo>
                <a:lnTo>
                  <a:pt x="13500" y="15428"/>
                </a:lnTo>
                <a:lnTo>
                  <a:pt x="13500" y="13885"/>
                </a:lnTo>
                <a:lnTo>
                  <a:pt x="11340" y="13885"/>
                </a:lnTo>
                <a:close/>
              </a:path>
              <a:path w="21600" h="21600" extrusionOk="0">
                <a:moveTo>
                  <a:pt x="13500" y="13885"/>
                </a:moveTo>
                <a:lnTo>
                  <a:pt x="13500" y="15428"/>
                </a:lnTo>
                <a:lnTo>
                  <a:pt x="15660" y="15428"/>
                </a:lnTo>
                <a:lnTo>
                  <a:pt x="15660" y="13885"/>
                </a:lnTo>
                <a:lnTo>
                  <a:pt x="13500" y="13885"/>
                </a:lnTo>
                <a:close/>
              </a:path>
              <a:path w="21600" h="21600" extrusionOk="0">
                <a:moveTo>
                  <a:pt x="15660" y="13885"/>
                </a:moveTo>
                <a:lnTo>
                  <a:pt x="15660" y="15428"/>
                </a:lnTo>
                <a:lnTo>
                  <a:pt x="17820" y="15428"/>
                </a:lnTo>
                <a:lnTo>
                  <a:pt x="17820" y="13885"/>
                </a:lnTo>
                <a:lnTo>
                  <a:pt x="15660" y="13885"/>
                </a:lnTo>
                <a:close/>
              </a:path>
              <a:path w="21600" h="21600" extrusionOk="0">
                <a:moveTo>
                  <a:pt x="17820" y="13885"/>
                </a:moveTo>
                <a:lnTo>
                  <a:pt x="17820" y="15428"/>
                </a:lnTo>
                <a:lnTo>
                  <a:pt x="19980" y="15428"/>
                </a:lnTo>
                <a:lnTo>
                  <a:pt x="19980" y="13885"/>
                </a:lnTo>
                <a:lnTo>
                  <a:pt x="17820" y="13885"/>
                </a:lnTo>
                <a:close/>
              </a:path>
              <a:path w="21600" h="21600" extrusionOk="0">
                <a:moveTo>
                  <a:pt x="1620" y="15428"/>
                </a:moveTo>
                <a:lnTo>
                  <a:pt x="1620" y="16971"/>
                </a:lnTo>
                <a:lnTo>
                  <a:pt x="3779" y="16971"/>
                </a:lnTo>
                <a:lnTo>
                  <a:pt x="3779" y="15428"/>
                </a:lnTo>
                <a:lnTo>
                  <a:pt x="1620" y="15428"/>
                </a:lnTo>
                <a:close/>
              </a:path>
              <a:path w="21600" h="21600" extrusionOk="0">
                <a:moveTo>
                  <a:pt x="3779" y="15428"/>
                </a:moveTo>
                <a:lnTo>
                  <a:pt x="3779" y="16971"/>
                </a:lnTo>
                <a:lnTo>
                  <a:pt x="5940" y="16971"/>
                </a:lnTo>
                <a:lnTo>
                  <a:pt x="5940" y="15428"/>
                </a:lnTo>
                <a:lnTo>
                  <a:pt x="3779" y="15428"/>
                </a:lnTo>
                <a:close/>
              </a:path>
              <a:path w="21600" h="21600" extrusionOk="0">
                <a:moveTo>
                  <a:pt x="5940" y="15428"/>
                </a:moveTo>
                <a:lnTo>
                  <a:pt x="5940" y="16971"/>
                </a:lnTo>
                <a:lnTo>
                  <a:pt x="8100" y="16971"/>
                </a:lnTo>
                <a:lnTo>
                  <a:pt x="8100" y="15428"/>
                </a:lnTo>
                <a:lnTo>
                  <a:pt x="5940" y="15428"/>
                </a:lnTo>
                <a:close/>
              </a:path>
              <a:path w="21600" h="21600" extrusionOk="0">
                <a:moveTo>
                  <a:pt x="8100" y="15428"/>
                </a:moveTo>
                <a:lnTo>
                  <a:pt x="8100" y="16971"/>
                </a:lnTo>
                <a:lnTo>
                  <a:pt x="10260" y="16971"/>
                </a:lnTo>
                <a:lnTo>
                  <a:pt x="10260" y="15428"/>
                </a:lnTo>
                <a:lnTo>
                  <a:pt x="8100" y="15428"/>
                </a:lnTo>
                <a:close/>
              </a:path>
              <a:path w="21600" h="21600" extrusionOk="0">
                <a:moveTo>
                  <a:pt x="10260" y="15428"/>
                </a:moveTo>
                <a:lnTo>
                  <a:pt x="10260" y="16971"/>
                </a:lnTo>
                <a:lnTo>
                  <a:pt x="12419" y="16971"/>
                </a:lnTo>
                <a:lnTo>
                  <a:pt x="12419" y="15428"/>
                </a:lnTo>
                <a:lnTo>
                  <a:pt x="10260" y="15428"/>
                </a:lnTo>
                <a:close/>
              </a:path>
              <a:path w="21600" h="21600" extrusionOk="0">
                <a:moveTo>
                  <a:pt x="12419" y="15428"/>
                </a:moveTo>
                <a:lnTo>
                  <a:pt x="12419" y="16971"/>
                </a:lnTo>
                <a:lnTo>
                  <a:pt x="14580" y="16971"/>
                </a:lnTo>
                <a:lnTo>
                  <a:pt x="14580" y="15428"/>
                </a:lnTo>
                <a:lnTo>
                  <a:pt x="12419" y="15428"/>
                </a:lnTo>
                <a:close/>
              </a:path>
              <a:path w="21600" h="21600" extrusionOk="0">
                <a:moveTo>
                  <a:pt x="14580" y="15428"/>
                </a:moveTo>
                <a:lnTo>
                  <a:pt x="14580" y="16971"/>
                </a:lnTo>
                <a:lnTo>
                  <a:pt x="16740" y="16971"/>
                </a:lnTo>
                <a:lnTo>
                  <a:pt x="16740" y="15428"/>
                </a:lnTo>
                <a:lnTo>
                  <a:pt x="14580" y="15428"/>
                </a:lnTo>
                <a:close/>
              </a:path>
              <a:path w="21600" h="21600" extrusionOk="0">
                <a:moveTo>
                  <a:pt x="16740" y="15428"/>
                </a:moveTo>
                <a:lnTo>
                  <a:pt x="16740" y="16971"/>
                </a:lnTo>
                <a:lnTo>
                  <a:pt x="18900" y="16971"/>
                </a:lnTo>
                <a:lnTo>
                  <a:pt x="18900" y="15428"/>
                </a:lnTo>
                <a:lnTo>
                  <a:pt x="16740" y="15428"/>
                </a:lnTo>
                <a:close/>
              </a:path>
              <a:path w="21600" h="21600" extrusionOk="0">
                <a:moveTo>
                  <a:pt x="18900" y="15428"/>
                </a:moveTo>
                <a:lnTo>
                  <a:pt x="18900" y="16971"/>
                </a:lnTo>
                <a:lnTo>
                  <a:pt x="21060" y="16971"/>
                </a:lnTo>
                <a:lnTo>
                  <a:pt x="21060" y="15428"/>
                </a:lnTo>
                <a:lnTo>
                  <a:pt x="18900" y="15428"/>
                </a:lnTo>
                <a:close/>
              </a:path>
              <a:path w="21600" h="21600" extrusionOk="0">
                <a:moveTo>
                  <a:pt x="540" y="16971"/>
                </a:moveTo>
                <a:lnTo>
                  <a:pt x="540" y="18514"/>
                </a:lnTo>
                <a:lnTo>
                  <a:pt x="2700" y="18514"/>
                </a:lnTo>
                <a:lnTo>
                  <a:pt x="2700" y="16971"/>
                </a:lnTo>
                <a:lnTo>
                  <a:pt x="540" y="16971"/>
                </a:lnTo>
                <a:close/>
              </a:path>
              <a:path w="21600" h="21600" extrusionOk="0">
                <a:moveTo>
                  <a:pt x="2700" y="16971"/>
                </a:moveTo>
                <a:lnTo>
                  <a:pt x="2700" y="18514"/>
                </a:lnTo>
                <a:lnTo>
                  <a:pt x="4860" y="18514"/>
                </a:lnTo>
                <a:lnTo>
                  <a:pt x="4860" y="16971"/>
                </a:lnTo>
                <a:lnTo>
                  <a:pt x="2700" y="16971"/>
                </a:lnTo>
                <a:close/>
              </a:path>
              <a:path w="21600" h="21600" extrusionOk="0">
                <a:moveTo>
                  <a:pt x="4860" y="16971"/>
                </a:moveTo>
                <a:lnTo>
                  <a:pt x="4860" y="18514"/>
                </a:lnTo>
                <a:lnTo>
                  <a:pt x="7020" y="18514"/>
                </a:lnTo>
                <a:lnTo>
                  <a:pt x="7020" y="16971"/>
                </a:lnTo>
                <a:lnTo>
                  <a:pt x="4860" y="16971"/>
                </a:lnTo>
                <a:close/>
              </a:path>
              <a:path w="21600" h="21600" extrusionOk="0">
                <a:moveTo>
                  <a:pt x="7020" y="16971"/>
                </a:moveTo>
                <a:lnTo>
                  <a:pt x="7020" y="18514"/>
                </a:lnTo>
                <a:lnTo>
                  <a:pt x="9180" y="18514"/>
                </a:lnTo>
                <a:lnTo>
                  <a:pt x="9180" y="16971"/>
                </a:lnTo>
                <a:lnTo>
                  <a:pt x="7020" y="16971"/>
                </a:lnTo>
                <a:close/>
              </a:path>
              <a:path w="21600" h="21600" extrusionOk="0">
                <a:moveTo>
                  <a:pt x="9180" y="16971"/>
                </a:moveTo>
                <a:lnTo>
                  <a:pt x="9180" y="18514"/>
                </a:lnTo>
                <a:lnTo>
                  <a:pt x="11340" y="18514"/>
                </a:lnTo>
                <a:lnTo>
                  <a:pt x="11340" y="16971"/>
                </a:lnTo>
                <a:lnTo>
                  <a:pt x="9180" y="16971"/>
                </a:lnTo>
                <a:close/>
              </a:path>
              <a:path w="21600" h="21600" extrusionOk="0">
                <a:moveTo>
                  <a:pt x="11340" y="16971"/>
                </a:moveTo>
                <a:lnTo>
                  <a:pt x="11340" y="18514"/>
                </a:lnTo>
                <a:lnTo>
                  <a:pt x="13500" y="18514"/>
                </a:lnTo>
                <a:lnTo>
                  <a:pt x="13500" y="16971"/>
                </a:lnTo>
                <a:lnTo>
                  <a:pt x="11340" y="16971"/>
                </a:lnTo>
                <a:close/>
              </a:path>
              <a:path w="21600" h="21600" extrusionOk="0">
                <a:moveTo>
                  <a:pt x="13500" y="16971"/>
                </a:moveTo>
                <a:lnTo>
                  <a:pt x="13500" y="18514"/>
                </a:lnTo>
                <a:lnTo>
                  <a:pt x="15660" y="18514"/>
                </a:lnTo>
                <a:lnTo>
                  <a:pt x="15660" y="16971"/>
                </a:lnTo>
                <a:lnTo>
                  <a:pt x="13500" y="16971"/>
                </a:lnTo>
                <a:close/>
              </a:path>
              <a:path w="21600" h="21600" extrusionOk="0">
                <a:moveTo>
                  <a:pt x="15660" y="16971"/>
                </a:moveTo>
                <a:lnTo>
                  <a:pt x="15660" y="18514"/>
                </a:lnTo>
                <a:lnTo>
                  <a:pt x="17820" y="18514"/>
                </a:lnTo>
                <a:lnTo>
                  <a:pt x="17820" y="16971"/>
                </a:lnTo>
                <a:lnTo>
                  <a:pt x="15660" y="16971"/>
                </a:lnTo>
                <a:close/>
              </a:path>
              <a:path w="21600" h="21600" extrusionOk="0">
                <a:moveTo>
                  <a:pt x="17820" y="16971"/>
                </a:moveTo>
                <a:lnTo>
                  <a:pt x="17820" y="18514"/>
                </a:lnTo>
                <a:lnTo>
                  <a:pt x="19980" y="18514"/>
                </a:lnTo>
                <a:lnTo>
                  <a:pt x="19980" y="16971"/>
                </a:lnTo>
                <a:lnTo>
                  <a:pt x="17820" y="16971"/>
                </a:lnTo>
                <a:close/>
              </a:path>
              <a:path w="21600" h="21600" extrusionOk="0">
                <a:moveTo>
                  <a:pt x="1620" y="18514"/>
                </a:moveTo>
                <a:lnTo>
                  <a:pt x="1620" y="20057"/>
                </a:lnTo>
                <a:lnTo>
                  <a:pt x="3779" y="20057"/>
                </a:lnTo>
                <a:lnTo>
                  <a:pt x="3779" y="18514"/>
                </a:lnTo>
                <a:lnTo>
                  <a:pt x="1620" y="18514"/>
                </a:lnTo>
                <a:close/>
              </a:path>
              <a:path w="21600" h="21600" extrusionOk="0">
                <a:moveTo>
                  <a:pt x="3779" y="18514"/>
                </a:moveTo>
                <a:lnTo>
                  <a:pt x="3779" y="20057"/>
                </a:lnTo>
                <a:lnTo>
                  <a:pt x="5940" y="20057"/>
                </a:lnTo>
                <a:lnTo>
                  <a:pt x="5940" y="18514"/>
                </a:lnTo>
                <a:lnTo>
                  <a:pt x="3779" y="18514"/>
                </a:lnTo>
                <a:close/>
              </a:path>
              <a:path w="21600" h="21600" extrusionOk="0">
                <a:moveTo>
                  <a:pt x="5940" y="18514"/>
                </a:moveTo>
                <a:lnTo>
                  <a:pt x="5940" y="20057"/>
                </a:lnTo>
                <a:lnTo>
                  <a:pt x="8100" y="20057"/>
                </a:lnTo>
                <a:lnTo>
                  <a:pt x="8100" y="18514"/>
                </a:lnTo>
                <a:lnTo>
                  <a:pt x="5940" y="18514"/>
                </a:lnTo>
                <a:close/>
              </a:path>
              <a:path w="21600" h="21600" extrusionOk="0">
                <a:moveTo>
                  <a:pt x="8100" y="18514"/>
                </a:moveTo>
                <a:lnTo>
                  <a:pt x="8100" y="20057"/>
                </a:lnTo>
                <a:lnTo>
                  <a:pt x="10260" y="20057"/>
                </a:lnTo>
                <a:lnTo>
                  <a:pt x="10260" y="18514"/>
                </a:lnTo>
                <a:lnTo>
                  <a:pt x="8100" y="18514"/>
                </a:lnTo>
                <a:close/>
              </a:path>
              <a:path w="21600" h="21600" extrusionOk="0">
                <a:moveTo>
                  <a:pt x="10260" y="18514"/>
                </a:moveTo>
                <a:lnTo>
                  <a:pt x="10260" y="20057"/>
                </a:lnTo>
                <a:lnTo>
                  <a:pt x="12419" y="20057"/>
                </a:lnTo>
                <a:lnTo>
                  <a:pt x="12419" y="18514"/>
                </a:lnTo>
                <a:lnTo>
                  <a:pt x="10260" y="18514"/>
                </a:lnTo>
                <a:close/>
              </a:path>
              <a:path w="21600" h="21600" extrusionOk="0">
                <a:moveTo>
                  <a:pt x="12419" y="18514"/>
                </a:moveTo>
                <a:lnTo>
                  <a:pt x="12419" y="20057"/>
                </a:lnTo>
                <a:lnTo>
                  <a:pt x="14580" y="20057"/>
                </a:lnTo>
                <a:lnTo>
                  <a:pt x="14580" y="18514"/>
                </a:lnTo>
                <a:lnTo>
                  <a:pt x="12419" y="18514"/>
                </a:lnTo>
                <a:close/>
              </a:path>
              <a:path w="21600" h="21600" extrusionOk="0">
                <a:moveTo>
                  <a:pt x="14580" y="18514"/>
                </a:moveTo>
                <a:lnTo>
                  <a:pt x="14580" y="20057"/>
                </a:lnTo>
                <a:lnTo>
                  <a:pt x="16740" y="20057"/>
                </a:lnTo>
                <a:lnTo>
                  <a:pt x="16740" y="18514"/>
                </a:lnTo>
                <a:lnTo>
                  <a:pt x="14580" y="18514"/>
                </a:lnTo>
                <a:close/>
              </a:path>
              <a:path w="21600" h="21600" extrusionOk="0">
                <a:moveTo>
                  <a:pt x="16740" y="18514"/>
                </a:moveTo>
                <a:lnTo>
                  <a:pt x="16740" y="20057"/>
                </a:lnTo>
                <a:lnTo>
                  <a:pt x="18900" y="20057"/>
                </a:lnTo>
                <a:lnTo>
                  <a:pt x="18900" y="18514"/>
                </a:lnTo>
                <a:lnTo>
                  <a:pt x="16740" y="18514"/>
                </a:lnTo>
                <a:close/>
              </a:path>
              <a:path w="21600" h="21600" extrusionOk="0">
                <a:moveTo>
                  <a:pt x="18900" y="18514"/>
                </a:moveTo>
                <a:lnTo>
                  <a:pt x="18900" y="20057"/>
                </a:lnTo>
                <a:lnTo>
                  <a:pt x="21060" y="20057"/>
                </a:lnTo>
                <a:lnTo>
                  <a:pt x="21060" y="18514"/>
                </a:lnTo>
                <a:lnTo>
                  <a:pt x="18900" y="18514"/>
                </a:lnTo>
                <a:close/>
              </a:path>
              <a:path w="21600" h="21600" extrusionOk="0">
                <a:moveTo>
                  <a:pt x="540" y="20057"/>
                </a:moveTo>
                <a:lnTo>
                  <a:pt x="540" y="21600"/>
                </a:lnTo>
                <a:lnTo>
                  <a:pt x="2700" y="21600"/>
                </a:lnTo>
                <a:lnTo>
                  <a:pt x="2700" y="20057"/>
                </a:lnTo>
                <a:lnTo>
                  <a:pt x="540" y="20057"/>
                </a:lnTo>
                <a:close/>
              </a:path>
              <a:path w="21600" h="21600" extrusionOk="0">
                <a:moveTo>
                  <a:pt x="2700" y="20057"/>
                </a:moveTo>
                <a:lnTo>
                  <a:pt x="2700" y="21600"/>
                </a:lnTo>
                <a:lnTo>
                  <a:pt x="4860" y="21600"/>
                </a:lnTo>
                <a:lnTo>
                  <a:pt x="4860" y="20057"/>
                </a:lnTo>
                <a:lnTo>
                  <a:pt x="2700" y="20057"/>
                </a:lnTo>
                <a:close/>
              </a:path>
              <a:path w="21600" h="21600" extrusionOk="0">
                <a:moveTo>
                  <a:pt x="4860" y="20057"/>
                </a:moveTo>
                <a:lnTo>
                  <a:pt x="4860" y="21600"/>
                </a:lnTo>
                <a:lnTo>
                  <a:pt x="7020" y="21600"/>
                </a:lnTo>
                <a:lnTo>
                  <a:pt x="7020" y="20057"/>
                </a:lnTo>
                <a:lnTo>
                  <a:pt x="4860" y="20057"/>
                </a:lnTo>
                <a:close/>
              </a:path>
              <a:path w="21600" h="21600" extrusionOk="0">
                <a:moveTo>
                  <a:pt x="7020" y="20057"/>
                </a:moveTo>
                <a:lnTo>
                  <a:pt x="7020" y="21600"/>
                </a:lnTo>
                <a:lnTo>
                  <a:pt x="9180" y="21600"/>
                </a:lnTo>
                <a:lnTo>
                  <a:pt x="9180" y="20057"/>
                </a:lnTo>
                <a:lnTo>
                  <a:pt x="7020" y="20057"/>
                </a:lnTo>
                <a:close/>
              </a:path>
              <a:path w="21600" h="21600" extrusionOk="0">
                <a:moveTo>
                  <a:pt x="9180" y="20057"/>
                </a:moveTo>
                <a:lnTo>
                  <a:pt x="9180" y="21600"/>
                </a:lnTo>
                <a:lnTo>
                  <a:pt x="11340" y="21600"/>
                </a:lnTo>
                <a:lnTo>
                  <a:pt x="11340" y="20057"/>
                </a:lnTo>
                <a:lnTo>
                  <a:pt x="9180" y="20057"/>
                </a:lnTo>
                <a:close/>
              </a:path>
              <a:path w="21600" h="21600" extrusionOk="0">
                <a:moveTo>
                  <a:pt x="11340" y="20057"/>
                </a:moveTo>
                <a:lnTo>
                  <a:pt x="11340" y="21600"/>
                </a:lnTo>
                <a:lnTo>
                  <a:pt x="13500" y="21600"/>
                </a:lnTo>
                <a:lnTo>
                  <a:pt x="13500" y="20057"/>
                </a:lnTo>
                <a:lnTo>
                  <a:pt x="11340" y="20057"/>
                </a:lnTo>
                <a:close/>
              </a:path>
              <a:path w="21600" h="21600" extrusionOk="0">
                <a:moveTo>
                  <a:pt x="13500" y="20057"/>
                </a:moveTo>
                <a:lnTo>
                  <a:pt x="13500" y="21600"/>
                </a:lnTo>
                <a:lnTo>
                  <a:pt x="15660" y="21600"/>
                </a:lnTo>
                <a:lnTo>
                  <a:pt x="15660" y="20057"/>
                </a:lnTo>
                <a:lnTo>
                  <a:pt x="13500" y="20057"/>
                </a:lnTo>
                <a:close/>
              </a:path>
              <a:path w="21600" h="21600" extrusionOk="0">
                <a:moveTo>
                  <a:pt x="15660" y="20057"/>
                </a:moveTo>
                <a:lnTo>
                  <a:pt x="15660" y="21600"/>
                </a:lnTo>
                <a:lnTo>
                  <a:pt x="17820" y="21600"/>
                </a:lnTo>
                <a:lnTo>
                  <a:pt x="17820" y="20057"/>
                </a:lnTo>
                <a:lnTo>
                  <a:pt x="15660" y="20057"/>
                </a:lnTo>
                <a:close/>
              </a:path>
              <a:path w="21600" h="21600" extrusionOk="0">
                <a:moveTo>
                  <a:pt x="17820" y="20057"/>
                </a:moveTo>
                <a:lnTo>
                  <a:pt x="17820" y="21600"/>
                </a:lnTo>
                <a:lnTo>
                  <a:pt x="19980" y="21600"/>
                </a:lnTo>
                <a:lnTo>
                  <a:pt x="19980" y="20057"/>
                </a:lnTo>
                <a:lnTo>
                  <a:pt x="17820" y="20057"/>
                </a:lnTo>
                <a:close/>
              </a:path>
              <a:path w="21600" h="21600" extrusionOk="0">
                <a:moveTo>
                  <a:pt x="19980" y="4628"/>
                </a:moveTo>
                <a:lnTo>
                  <a:pt x="21060" y="4628"/>
                </a:lnTo>
                <a:lnTo>
                  <a:pt x="21060" y="6171"/>
                </a:lnTo>
                <a:lnTo>
                  <a:pt x="19980" y="6171"/>
                </a:lnTo>
                <a:lnTo>
                  <a:pt x="19980" y="4628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26672" name="Picture 48" descr="obj_books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2138" y="3571875"/>
            <a:ext cx="857250" cy="800100"/>
          </a:xfrm>
          <a:prstGeom prst="rect">
            <a:avLst/>
          </a:prstGeom>
          <a:noFill/>
        </p:spPr>
      </p:pic>
      <p:sp>
        <p:nvSpPr>
          <p:cNvPr id="26673" name="AutoShape 49"/>
          <p:cNvSpPr>
            <a:spLocks noChangeArrowheads="1"/>
          </p:cNvSpPr>
          <p:nvPr/>
        </p:nvSpPr>
        <p:spPr bwMode="auto">
          <a:xfrm>
            <a:off x="5940425" y="3427413"/>
            <a:ext cx="649288" cy="287337"/>
          </a:xfrm>
          <a:prstGeom prst="rightArrow">
            <a:avLst>
              <a:gd name="adj1" fmla="val 50000"/>
              <a:gd name="adj2" fmla="val 5649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74" name="AutoShape 50"/>
          <p:cNvSpPr>
            <a:spLocks noChangeArrowheads="1"/>
          </p:cNvSpPr>
          <p:nvPr/>
        </p:nvSpPr>
        <p:spPr bwMode="auto">
          <a:xfrm>
            <a:off x="1547813" y="3355975"/>
            <a:ext cx="647700" cy="287338"/>
          </a:xfrm>
          <a:prstGeom prst="leftArrow">
            <a:avLst>
              <a:gd name="adj1" fmla="val 50000"/>
              <a:gd name="adj2" fmla="val 56353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75" name="AutoShape 51"/>
          <p:cNvSpPr>
            <a:spLocks noChangeArrowheads="1"/>
          </p:cNvSpPr>
          <p:nvPr/>
        </p:nvSpPr>
        <p:spPr bwMode="auto">
          <a:xfrm>
            <a:off x="3851275" y="2058988"/>
            <a:ext cx="288925" cy="576262"/>
          </a:xfrm>
          <a:prstGeom prst="upArrow">
            <a:avLst>
              <a:gd name="adj1" fmla="val 50000"/>
              <a:gd name="adj2" fmla="val 49863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76" name="AutoShape 52"/>
          <p:cNvSpPr>
            <a:spLocks noChangeArrowheads="1"/>
          </p:cNvSpPr>
          <p:nvPr/>
        </p:nvSpPr>
        <p:spPr bwMode="auto">
          <a:xfrm>
            <a:off x="3851275" y="4579938"/>
            <a:ext cx="287338" cy="504825"/>
          </a:xfrm>
          <a:prstGeom prst="downArrow">
            <a:avLst>
              <a:gd name="adj1" fmla="val 50000"/>
              <a:gd name="adj2" fmla="val 43923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77" name="AutoShape 53"/>
          <p:cNvSpPr>
            <a:spLocks noChangeArrowheads="1"/>
          </p:cNvSpPr>
          <p:nvPr/>
        </p:nvSpPr>
        <p:spPr bwMode="auto">
          <a:xfrm>
            <a:off x="3851275" y="2060575"/>
            <a:ext cx="288925" cy="576263"/>
          </a:xfrm>
          <a:prstGeom prst="upArrow">
            <a:avLst>
              <a:gd name="adj1" fmla="val 50000"/>
              <a:gd name="adj2" fmla="val 49863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78" name="AutoShape 54"/>
          <p:cNvSpPr>
            <a:spLocks noChangeArrowheads="1"/>
          </p:cNvSpPr>
          <p:nvPr/>
        </p:nvSpPr>
        <p:spPr bwMode="auto">
          <a:xfrm>
            <a:off x="1547813" y="3357563"/>
            <a:ext cx="647700" cy="287337"/>
          </a:xfrm>
          <a:prstGeom prst="leftArrow">
            <a:avLst>
              <a:gd name="adj1" fmla="val 50000"/>
              <a:gd name="adj2" fmla="val 56354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79" name="AutoShape 55"/>
          <p:cNvSpPr>
            <a:spLocks noChangeArrowheads="1"/>
          </p:cNvSpPr>
          <p:nvPr/>
        </p:nvSpPr>
        <p:spPr bwMode="auto">
          <a:xfrm>
            <a:off x="3851275" y="4581525"/>
            <a:ext cx="287338" cy="504825"/>
          </a:xfrm>
          <a:prstGeom prst="downArrow">
            <a:avLst>
              <a:gd name="adj1" fmla="val 50000"/>
              <a:gd name="adj2" fmla="val 43923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80" name="AutoShape 56"/>
          <p:cNvSpPr>
            <a:spLocks noChangeArrowheads="1"/>
          </p:cNvSpPr>
          <p:nvPr/>
        </p:nvSpPr>
        <p:spPr bwMode="auto">
          <a:xfrm>
            <a:off x="5940425" y="3429000"/>
            <a:ext cx="649288" cy="287338"/>
          </a:xfrm>
          <a:prstGeom prst="rightArrow">
            <a:avLst>
              <a:gd name="adj1" fmla="val 50000"/>
              <a:gd name="adj2" fmla="val 56492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82" name="WordArt 58"/>
          <p:cNvSpPr>
            <a:spLocks noChangeArrowheads="1" noChangeShapeType="1" noTextEdit="1"/>
          </p:cNvSpPr>
          <p:nvPr/>
        </p:nvSpPr>
        <p:spPr bwMode="auto">
          <a:xfrm>
            <a:off x="755650" y="404813"/>
            <a:ext cx="496887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006600"/>
                    </a:gs>
                  </a:gsLst>
                  <a:lin ang="5400000" scaled="1"/>
                </a:gradFill>
                <a:latin typeface="Georgia"/>
              </a:rPr>
              <a:t>вопросик!</a:t>
            </a:r>
          </a:p>
        </p:txBody>
      </p:sp>
      <p:sp>
        <p:nvSpPr>
          <p:cNvPr id="26686" name="WordArt 62"/>
          <p:cNvSpPr>
            <a:spLocks noChangeArrowheads="1" noChangeShapeType="1" noTextEdit="1"/>
          </p:cNvSpPr>
          <p:nvPr/>
        </p:nvSpPr>
        <p:spPr bwMode="auto">
          <a:xfrm>
            <a:off x="3708400" y="2781300"/>
            <a:ext cx="64770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?</a:t>
            </a:r>
          </a:p>
        </p:txBody>
      </p:sp>
      <p:pic>
        <p:nvPicPr>
          <p:cNvPr id="26687" name="Picture 63" descr="txt_па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9925" y="1196975"/>
            <a:ext cx="1828800" cy="190500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/>
        </p:nvSpPr>
        <p:spPr>
          <a:xfrm>
            <a:off x="2286000" y="114298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будет ли оказывать давление воздух на все стены?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66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66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66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26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73" grpId="0" animBg="1"/>
      <p:bldP spid="26674" grpId="0" animBg="1"/>
      <p:bldP spid="26675" grpId="0" animBg="1"/>
      <p:bldP spid="26676" grpId="0" animBg="1"/>
      <p:bldP spid="26677" grpId="0" animBg="1"/>
      <p:bldP spid="26678" grpId="0" animBg="1"/>
      <p:bldP spid="26679" grpId="0" animBg="1"/>
      <p:bldP spid="2668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54" name="Picture 22" descr="пружи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5084763"/>
            <a:ext cx="176213" cy="576262"/>
          </a:xfrm>
          <a:prstGeom prst="rect">
            <a:avLst/>
          </a:prstGeom>
          <a:noFill/>
        </p:spPr>
      </p:pic>
      <p:pic>
        <p:nvPicPr>
          <p:cNvPr id="18457" name="Picture 25" descr="пружин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4149725"/>
            <a:ext cx="719137" cy="142875"/>
          </a:xfrm>
          <a:prstGeom prst="rect">
            <a:avLst/>
          </a:prstGeom>
          <a:noFill/>
        </p:spPr>
      </p:pic>
      <p:pic>
        <p:nvPicPr>
          <p:cNvPr id="18458" name="Picture 26" descr="пружин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4149725"/>
            <a:ext cx="719137" cy="142875"/>
          </a:xfrm>
          <a:prstGeom prst="rect">
            <a:avLst/>
          </a:prstGeom>
          <a:noFill/>
        </p:spPr>
      </p:pic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4284663" y="2565400"/>
            <a:ext cx="3095625" cy="3095625"/>
          </a:xfrm>
          <a:prstGeom prst="rect">
            <a:avLst/>
          </a:prstGeom>
          <a:solidFill>
            <a:schemeClr val="accent1">
              <a:alpha val="50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65" name="Oval 33" descr="Водяные капли"/>
          <p:cNvSpPr>
            <a:spLocks noChangeArrowheads="1"/>
          </p:cNvSpPr>
          <p:nvPr/>
        </p:nvSpPr>
        <p:spPr bwMode="auto">
          <a:xfrm>
            <a:off x="5076825" y="3500438"/>
            <a:ext cx="1512888" cy="1511300"/>
          </a:xfrm>
          <a:prstGeom prst="ellipse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8455" name="Picture 23" descr="пружин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4149725"/>
            <a:ext cx="719137" cy="142875"/>
          </a:xfrm>
          <a:prstGeom prst="rect">
            <a:avLst/>
          </a:prstGeom>
          <a:noFill/>
        </p:spPr>
      </p:pic>
      <p:pic>
        <p:nvPicPr>
          <p:cNvPr id="18456" name="Picture 24" descr="пружин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149725"/>
            <a:ext cx="719138" cy="142875"/>
          </a:xfrm>
          <a:prstGeom prst="rect">
            <a:avLst/>
          </a:prstGeom>
          <a:noFill/>
        </p:spPr>
      </p:pic>
      <p:pic>
        <p:nvPicPr>
          <p:cNvPr id="18451" name="Picture 19" descr="пружи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5084763"/>
            <a:ext cx="176212" cy="576262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900113" y="2565400"/>
            <a:ext cx="3095625" cy="3095625"/>
          </a:xfrm>
          <a:prstGeom prst="rect">
            <a:avLst/>
          </a:prstGeom>
          <a:solidFill>
            <a:schemeClr val="accent1">
              <a:alpha val="50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684213" y="404813"/>
            <a:ext cx="5903912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FF9900"/>
                    </a:gs>
                  </a:gsLst>
                  <a:lin ang="5400000" scaled="1"/>
                </a:gradFill>
                <a:latin typeface="Georgia"/>
              </a:rPr>
              <a:t>мысленный эксперимент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890597" y="1107268"/>
            <a:ext cx="705643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>
                <a:solidFill>
                  <a:srgbClr val="000000"/>
                </a:solidFill>
              </a:rPr>
              <a:t>в камере на пружинных стойках помещаются твёрдое тело и жидкость. Одинаково ли они передают оказываемое на них давление?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1619250" y="3860800"/>
            <a:ext cx="730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3203575" y="3860800"/>
            <a:ext cx="730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5003800" y="3860800"/>
            <a:ext cx="730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6588125" y="3860800"/>
            <a:ext cx="730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2051050" y="5013325"/>
            <a:ext cx="863600" cy="73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5364163" y="5013325"/>
            <a:ext cx="863600" cy="73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9" name="Rectangle 17" descr="Почтовая бумага"/>
          <p:cNvSpPr>
            <a:spLocks noChangeArrowheads="1"/>
          </p:cNvSpPr>
          <p:nvPr/>
        </p:nvSpPr>
        <p:spPr bwMode="auto">
          <a:xfrm>
            <a:off x="1692275" y="3429000"/>
            <a:ext cx="1511300" cy="1584325"/>
          </a:xfrm>
          <a:prstGeom prst="rect">
            <a:avLst/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cs typeface="Arial" charset="0"/>
            </a:endParaRPr>
          </a:p>
        </p:txBody>
      </p:sp>
      <p:sp>
        <p:nvSpPr>
          <p:cNvPr id="18459" name="AutoShape 27"/>
          <p:cNvSpPr>
            <a:spLocks noChangeArrowheads="1"/>
          </p:cNvSpPr>
          <p:nvPr/>
        </p:nvSpPr>
        <p:spPr bwMode="auto">
          <a:xfrm>
            <a:off x="2268538" y="2781300"/>
            <a:ext cx="358775" cy="649288"/>
          </a:xfrm>
          <a:prstGeom prst="downArrow">
            <a:avLst>
              <a:gd name="adj1" fmla="val 50000"/>
              <a:gd name="adj2" fmla="val 45243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60" name="AutoShape 28"/>
          <p:cNvSpPr>
            <a:spLocks noChangeArrowheads="1"/>
          </p:cNvSpPr>
          <p:nvPr/>
        </p:nvSpPr>
        <p:spPr bwMode="auto">
          <a:xfrm>
            <a:off x="5651500" y="2852738"/>
            <a:ext cx="360363" cy="647700"/>
          </a:xfrm>
          <a:prstGeom prst="downArrow">
            <a:avLst>
              <a:gd name="adj1" fmla="val 50000"/>
              <a:gd name="adj2" fmla="val 44934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6804025" y="3860800"/>
            <a:ext cx="730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4787900" y="3860800"/>
            <a:ext cx="730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5364163" y="5229225"/>
            <a:ext cx="863600" cy="73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64" name="AutoShape 32"/>
          <p:cNvSpPr>
            <a:spLocks noChangeArrowheads="1"/>
          </p:cNvSpPr>
          <p:nvPr/>
        </p:nvSpPr>
        <p:spPr bwMode="auto">
          <a:xfrm>
            <a:off x="5651500" y="2997200"/>
            <a:ext cx="360363" cy="647700"/>
          </a:xfrm>
          <a:prstGeom prst="downArrow">
            <a:avLst>
              <a:gd name="adj1" fmla="val 50000"/>
              <a:gd name="adj2" fmla="val 44934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68" name="Oval 36" descr="Водяные капли"/>
          <p:cNvSpPr>
            <a:spLocks noChangeArrowheads="1"/>
          </p:cNvSpPr>
          <p:nvPr/>
        </p:nvSpPr>
        <p:spPr bwMode="auto">
          <a:xfrm>
            <a:off x="4859337" y="3572668"/>
            <a:ext cx="1944687" cy="1584325"/>
          </a:xfrm>
          <a:prstGeom prst="ellipse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8469" name="WordArt 37"/>
          <p:cNvSpPr>
            <a:spLocks noChangeArrowheads="1" noChangeShapeType="1" noTextEdit="1"/>
          </p:cNvSpPr>
          <p:nvPr/>
        </p:nvSpPr>
        <p:spPr bwMode="auto">
          <a:xfrm>
            <a:off x="900113" y="5734050"/>
            <a:ext cx="6624637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FF9900"/>
                    </a:gs>
                  </a:gsLst>
                  <a:lin ang="5400000" scaled="1"/>
                </a:gradFill>
                <a:latin typeface="Georgia"/>
              </a:rPr>
              <a:t>в чем причина различия ?</a:t>
            </a:r>
          </a:p>
        </p:txBody>
      </p:sp>
      <p:sp>
        <p:nvSpPr>
          <p:cNvPr id="18470" name="AutoShape 38"/>
          <p:cNvSpPr>
            <a:spLocks noChangeArrowheads="1"/>
          </p:cNvSpPr>
          <p:nvPr/>
        </p:nvSpPr>
        <p:spPr bwMode="auto">
          <a:xfrm>
            <a:off x="2339975" y="4221163"/>
            <a:ext cx="215900" cy="287337"/>
          </a:xfrm>
          <a:prstGeom prst="downArrow">
            <a:avLst>
              <a:gd name="adj1" fmla="val 50000"/>
              <a:gd name="adj2" fmla="val 3327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71" name="AutoShape 39"/>
          <p:cNvSpPr>
            <a:spLocks noChangeArrowheads="1"/>
          </p:cNvSpPr>
          <p:nvPr/>
        </p:nvSpPr>
        <p:spPr bwMode="auto">
          <a:xfrm>
            <a:off x="5580063" y="4149725"/>
            <a:ext cx="504825" cy="503238"/>
          </a:xfrm>
          <a:custGeom>
            <a:avLst/>
            <a:gdLst>
              <a:gd name="G0" fmla="+- 6480 0 0"/>
              <a:gd name="G1" fmla="+- 8640 0 0"/>
              <a:gd name="G2" fmla="+- 4320 0 0"/>
              <a:gd name="G3" fmla="+- 21600 0 6480"/>
              <a:gd name="G4" fmla="+- 21600 0 8640"/>
              <a:gd name="G5" fmla="+- 21600 0 4320"/>
              <a:gd name="G6" fmla="+- 6480 0 10800"/>
              <a:gd name="G7" fmla="+- 8640 0 10800"/>
              <a:gd name="G8" fmla="*/ G7 4320 G6"/>
              <a:gd name="G9" fmla="+- 21600 0 G8"/>
              <a:gd name="T0" fmla="*/ G8 w 21600"/>
              <a:gd name="T1" fmla="*/ G1 h 21600"/>
              <a:gd name="T2" fmla="*/ G9 w 21600"/>
              <a:gd name="T3" fmla="*/ G4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8472" name="Picture 40" descr="txt_па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8850" y="1484313"/>
            <a:ext cx="1552575" cy="19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repeatCount="indefinite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36994E-6 L -3.05556E-6 0.03145 " pathEditMode="relative" ptsTypes="AA">
                                      <p:cBhvr>
                                        <p:cTn id="10" dur="2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31214E-6 L 3.05556E-6 0.03144 " pathEditMode="relative" ptsTypes="AA">
                                      <p:cBhvr>
                                        <p:cTn id="15" dur="2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08092E-6 L -3.61111E-6 0.03145 " pathEditMode="relative" ptsTypes="AA">
                                      <p:cBhvr>
                                        <p:cTn id="17" dur="2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0" presetClass="entr" presetSubtype="0" fill="hold" grpId="2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5" grpId="0" animBg="1"/>
      <p:bldP spid="18445" grpId="0" animBg="1"/>
      <p:bldP spid="18446" grpId="0" animBg="1"/>
      <p:bldP spid="18447" grpId="0" animBg="1"/>
      <p:bldP spid="18449" grpId="0" animBg="1"/>
      <p:bldP spid="18459" grpId="0" animBg="1"/>
      <p:bldP spid="18459" grpId="1" animBg="1"/>
      <p:bldP spid="18460" grpId="0" animBg="1"/>
      <p:bldP spid="18460" grpId="1" animBg="1"/>
      <p:bldP spid="18460" grpId="2" animBg="1"/>
      <p:bldP spid="18461" grpId="0" animBg="1"/>
      <p:bldP spid="18462" grpId="0" animBg="1"/>
      <p:bldP spid="18463" grpId="0" animBg="1"/>
      <p:bldP spid="18464" grpId="0" animBg="1"/>
      <p:bldP spid="18468" grpId="0" animBg="1"/>
      <p:bldP spid="18470" grpId="0" animBg="1"/>
      <p:bldP spid="1847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00" name="Rectangle 44"/>
          <p:cNvSpPr>
            <a:spLocks noChangeArrowheads="1"/>
          </p:cNvSpPr>
          <p:nvPr/>
        </p:nvSpPr>
        <p:spPr bwMode="auto">
          <a:xfrm>
            <a:off x="900113" y="4149725"/>
            <a:ext cx="3346450" cy="2016125"/>
          </a:xfrm>
          <a:prstGeom prst="rect">
            <a:avLst/>
          </a:prstGeom>
          <a:noFill/>
          <a:ln w="9525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042988" y="4868863"/>
            <a:ext cx="1008062" cy="1081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900113" y="1916113"/>
            <a:ext cx="3346450" cy="2016125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971550" y="2565400"/>
            <a:ext cx="215900" cy="2159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1403350" y="2205038"/>
            <a:ext cx="215900" cy="2159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971550" y="3429000"/>
            <a:ext cx="215900" cy="2159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971550" y="2997200"/>
            <a:ext cx="215900" cy="2159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1474788" y="3429000"/>
            <a:ext cx="215900" cy="2159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1979613" y="2565400"/>
            <a:ext cx="215900" cy="2159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1474788" y="2997200"/>
            <a:ext cx="215900" cy="2159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1474788" y="2565400"/>
            <a:ext cx="215900" cy="2159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70" name="Oval 14"/>
          <p:cNvSpPr>
            <a:spLocks noChangeArrowheads="1"/>
          </p:cNvSpPr>
          <p:nvPr/>
        </p:nvSpPr>
        <p:spPr bwMode="auto">
          <a:xfrm>
            <a:off x="1979613" y="3429000"/>
            <a:ext cx="215900" cy="2159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71" name="Oval 15"/>
          <p:cNvSpPr>
            <a:spLocks noChangeArrowheads="1"/>
          </p:cNvSpPr>
          <p:nvPr/>
        </p:nvSpPr>
        <p:spPr bwMode="auto">
          <a:xfrm>
            <a:off x="2411413" y="2205038"/>
            <a:ext cx="215900" cy="2159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72" name="Oval 16"/>
          <p:cNvSpPr>
            <a:spLocks noChangeArrowheads="1"/>
          </p:cNvSpPr>
          <p:nvPr/>
        </p:nvSpPr>
        <p:spPr bwMode="auto">
          <a:xfrm>
            <a:off x="1979613" y="2997200"/>
            <a:ext cx="215900" cy="2159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>
            <a:off x="1114425" y="2349500"/>
            <a:ext cx="287338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1042988" y="33575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1042988" y="32131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1042988" y="32131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1042988" y="27813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H="1">
            <a:off x="2195513" y="2349500"/>
            <a:ext cx="287337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 flipH="1">
            <a:off x="1690688" y="2349500"/>
            <a:ext cx="287337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 flipH="1">
            <a:off x="2195513" y="2708275"/>
            <a:ext cx="3603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 flipH="1">
            <a:off x="2195513" y="3213100"/>
            <a:ext cx="28733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1187450" y="35734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1690688" y="357346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>
            <a:off x="1187450" y="27082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>
            <a:off x="1690688" y="270827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>
            <a:off x="1690688" y="30686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87" name="Line 31"/>
          <p:cNvSpPr>
            <a:spLocks noChangeShapeType="1"/>
          </p:cNvSpPr>
          <p:nvPr/>
        </p:nvSpPr>
        <p:spPr bwMode="auto">
          <a:xfrm>
            <a:off x="1619250" y="22764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88" name="Line 32"/>
          <p:cNvSpPr>
            <a:spLocks noChangeShapeType="1"/>
          </p:cNvSpPr>
          <p:nvPr/>
        </p:nvSpPr>
        <p:spPr bwMode="auto">
          <a:xfrm>
            <a:off x="1187450" y="30686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89" name="Line 33"/>
          <p:cNvSpPr>
            <a:spLocks noChangeShapeType="1"/>
          </p:cNvSpPr>
          <p:nvPr/>
        </p:nvSpPr>
        <p:spPr bwMode="auto">
          <a:xfrm>
            <a:off x="2122488" y="227647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90" name="Oval 34"/>
          <p:cNvSpPr>
            <a:spLocks noChangeArrowheads="1"/>
          </p:cNvSpPr>
          <p:nvPr/>
        </p:nvSpPr>
        <p:spPr bwMode="auto">
          <a:xfrm>
            <a:off x="1906588" y="2205038"/>
            <a:ext cx="215900" cy="2159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91" name="Oval 35"/>
          <p:cNvSpPr>
            <a:spLocks noChangeArrowheads="1"/>
          </p:cNvSpPr>
          <p:nvPr/>
        </p:nvSpPr>
        <p:spPr bwMode="auto">
          <a:xfrm>
            <a:off x="2411413" y="2636838"/>
            <a:ext cx="215900" cy="2159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92" name="Oval 36"/>
          <p:cNvSpPr>
            <a:spLocks noChangeArrowheads="1"/>
          </p:cNvSpPr>
          <p:nvPr/>
        </p:nvSpPr>
        <p:spPr bwMode="auto">
          <a:xfrm>
            <a:off x="2411413" y="3068638"/>
            <a:ext cx="215900" cy="2159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93" name="Line 37"/>
          <p:cNvSpPr>
            <a:spLocks noChangeShapeType="1"/>
          </p:cNvSpPr>
          <p:nvPr/>
        </p:nvSpPr>
        <p:spPr bwMode="auto">
          <a:xfrm>
            <a:off x="2051050" y="27813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94" name="Line 38"/>
          <p:cNvSpPr>
            <a:spLocks noChangeShapeType="1"/>
          </p:cNvSpPr>
          <p:nvPr/>
        </p:nvSpPr>
        <p:spPr bwMode="auto">
          <a:xfrm>
            <a:off x="2051050" y="32131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95" name="Line 39"/>
          <p:cNvSpPr>
            <a:spLocks noChangeShapeType="1"/>
          </p:cNvSpPr>
          <p:nvPr/>
        </p:nvSpPr>
        <p:spPr bwMode="auto">
          <a:xfrm>
            <a:off x="1547813" y="27813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>
            <a:off x="1547813" y="32131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97" name="Line 41"/>
          <p:cNvSpPr>
            <a:spLocks noChangeShapeType="1"/>
          </p:cNvSpPr>
          <p:nvPr/>
        </p:nvSpPr>
        <p:spPr bwMode="auto">
          <a:xfrm>
            <a:off x="2555875" y="24209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98" name="Line 42"/>
          <p:cNvSpPr>
            <a:spLocks noChangeShapeType="1"/>
          </p:cNvSpPr>
          <p:nvPr/>
        </p:nvSpPr>
        <p:spPr bwMode="auto">
          <a:xfrm>
            <a:off x="2555875" y="28527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2627313" y="2133600"/>
            <a:ext cx="1728787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CC6600"/>
                </a:solidFill>
              </a:rPr>
              <a:t>Частицы твёрдого</a:t>
            </a:r>
          </a:p>
          <a:p>
            <a:r>
              <a:rPr lang="ru-RU" sz="1400" b="1">
                <a:solidFill>
                  <a:srgbClr val="CC6600"/>
                </a:solidFill>
              </a:rPr>
              <a:t>тела только</a:t>
            </a:r>
          </a:p>
          <a:p>
            <a:r>
              <a:rPr lang="ru-RU" sz="1400" b="1">
                <a:solidFill>
                  <a:srgbClr val="0033CC"/>
                </a:solidFill>
              </a:rPr>
              <a:t>колеблются </a:t>
            </a:r>
            <a:r>
              <a:rPr lang="ru-RU" sz="1400" b="1">
                <a:solidFill>
                  <a:srgbClr val="CC6600"/>
                </a:solidFill>
              </a:rPr>
              <a:t>около</a:t>
            </a:r>
          </a:p>
          <a:p>
            <a:r>
              <a:rPr lang="ru-RU" sz="1400" b="1">
                <a:solidFill>
                  <a:srgbClr val="CC6600"/>
                </a:solidFill>
              </a:rPr>
              <a:t>равновесия,</a:t>
            </a:r>
          </a:p>
          <a:p>
            <a:r>
              <a:rPr lang="ru-RU" sz="1400" b="1">
                <a:solidFill>
                  <a:srgbClr val="CC6600"/>
                </a:solidFill>
              </a:rPr>
              <a:t>не перемещаясь</a:t>
            </a:r>
          </a:p>
          <a:p>
            <a:r>
              <a:rPr lang="ru-RU" sz="1400" b="1">
                <a:solidFill>
                  <a:srgbClr val="CC6600"/>
                </a:solidFill>
              </a:rPr>
              <a:t>по телу.</a:t>
            </a:r>
          </a:p>
          <a:p>
            <a:endParaRPr lang="ru-RU" sz="1400" b="1">
              <a:solidFill>
                <a:srgbClr val="CC6600"/>
              </a:solidFill>
            </a:endParaRPr>
          </a:p>
        </p:txBody>
      </p:sp>
      <p:sp>
        <p:nvSpPr>
          <p:cNvPr id="19501" name="Line 45"/>
          <p:cNvSpPr>
            <a:spLocks noChangeShapeType="1"/>
          </p:cNvSpPr>
          <p:nvPr/>
        </p:nvSpPr>
        <p:spPr bwMode="auto">
          <a:xfrm>
            <a:off x="1042988" y="4292600"/>
            <a:ext cx="0" cy="16557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502" name="Line 46"/>
          <p:cNvSpPr>
            <a:spLocks noChangeShapeType="1"/>
          </p:cNvSpPr>
          <p:nvPr/>
        </p:nvSpPr>
        <p:spPr bwMode="auto">
          <a:xfrm flipV="1">
            <a:off x="1042988" y="5949950"/>
            <a:ext cx="10080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503" name="Line 47"/>
          <p:cNvSpPr>
            <a:spLocks noChangeShapeType="1"/>
          </p:cNvSpPr>
          <p:nvPr/>
        </p:nvSpPr>
        <p:spPr bwMode="auto">
          <a:xfrm flipV="1">
            <a:off x="2051050" y="4292600"/>
            <a:ext cx="0" cy="16573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504" name="Line 48"/>
          <p:cNvSpPr>
            <a:spLocks noChangeShapeType="1"/>
          </p:cNvSpPr>
          <p:nvPr/>
        </p:nvSpPr>
        <p:spPr bwMode="auto">
          <a:xfrm>
            <a:off x="1042988" y="4868863"/>
            <a:ext cx="1008062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505" name="Text Box 49"/>
          <p:cNvSpPr txBox="1">
            <a:spLocks noChangeArrowheads="1"/>
          </p:cNvSpPr>
          <p:nvPr/>
        </p:nvSpPr>
        <p:spPr bwMode="auto">
          <a:xfrm>
            <a:off x="2195513" y="4581525"/>
            <a:ext cx="22320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CC6600"/>
                </a:solidFill>
              </a:rPr>
              <a:t>Жидкость</a:t>
            </a:r>
            <a:r>
              <a:rPr lang="ru-RU" sz="1600" b="1">
                <a:solidFill>
                  <a:schemeClr val="accent1"/>
                </a:solidFill>
              </a:rPr>
              <a:t> </a:t>
            </a:r>
            <a:r>
              <a:rPr lang="ru-RU" sz="1600" b="1">
                <a:solidFill>
                  <a:srgbClr val="0033CC"/>
                </a:solidFill>
              </a:rPr>
              <a:t>текуча,</a:t>
            </a:r>
            <a:r>
              <a:rPr lang="ru-RU" sz="1600" b="1"/>
              <a:t> </a:t>
            </a:r>
          </a:p>
          <a:p>
            <a:r>
              <a:rPr lang="ru-RU" sz="1600" b="1">
                <a:solidFill>
                  <a:srgbClr val="CC6600"/>
                </a:solidFill>
              </a:rPr>
              <a:t>и её слои легко </a:t>
            </a:r>
          </a:p>
          <a:p>
            <a:r>
              <a:rPr lang="ru-RU" sz="1600" b="1">
                <a:solidFill>
                  <a:srgbClr val="CC6600"/>
                </a:solidFill>
              </a:rPr>
              <a:t>смещаются относительно</a:t>
            </a:r>
          </a:p>
          <a:p>
            <a:r>
              <a:rPr lang="ru-RU" sz="1600" b="1">
                <a:solidFill>
                  <a:srgbClr val="CC6600"/>
                </a:solidFill>
              </a:rPr>
              <a:t> друг друга.</a:t>
            </a:r>
          </a:p>
        </p:txBody>
      </p:sp>
      <p:sp>
        <p:nvSpPr>
          <p:cNvPr id="19506" name="Rectangle 50"/>
          <p:cNvSpPr>
            <a:spLocks noChangeArrowheads="1"/>
          </p:cNvSpPr>
          <p:nvPr/>
        </p:nvSpPr>
        <p:spPr bwMode="auto">
          <a:xfrm>
            <a:off x="4427538" y="1916113"/>
            <a:ext cx="3240087" cy="2017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507" name="Rectangle 51" descr="Мелкое конфетти"/>
          <p:cNvSpPr>
            <a:spLocks noChangeArrowheads="1"/>
          </p:cNvSpPr>
          <p:nvPr/>
        </p:nvSpPr>
        <p:spPr bwMode="auto">
          <a:xfrm>
            <a:off x="4572000" y="2276475"/>
            <a:ext cx="1366838" cy="1223963"/>
          </a:xfrm>
          <a:prstGeom prst="rect">
            <a:avLst/>
          </a:prstGeom>
          <a:pattFill prst="smConfetti">
            <a:fgClr>
              <a:schemeClr val="tx2"/>
            </a:fgClr>
            <a:bgClr>
              <a:srgbClr val="CC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508" name="Text Box 52"/>
          <p:cNvSpPr txBox="1">
            <a:spLocks noChangeArrowheads="1"/>
          </p:cNvSpPr>
          <p:nvPr/>
        </p:nvSpPr>
        <p:spPr bwMode="auto">
          <a:xfrm>
            <a:off x="6011863" y="2205038"/>
            <a:ext cx="1655762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CC6600"/>
                </a:solidFill>
              </a:rPr>
              <a:t>Частицы газа </a:t>
            </a:r>
          </a:p>
          <a:p>
            <a:r>
              <a:rPr lang="ru-RU" sz="1600" b="1">
                <a:solidFill>
                  <a:srgbClr val="CC6600"/>
                </a:solidFill>
              </a:rPr>
              <a:t>легко и</a:t>
            </a:r>
            <a:r>
              <a:rPr lang="ru-RU" sz="1600" b="1"/>
              <a:t> </a:t>
            </a:r>
            <a:r>
              <a:rPr lang="ru-RU" sz="1600" b="1">
                <a:solidFill>
                  <a:srgbClr val="0033CC"/>
                </a:solidFill>
              </a:rPr>
              <a:t>беспо-</a:t>
            </a:r>
          </a:p>
          <a:p>
            <a:r>
              <a:rPr lang="ru-RU" sz="1600" b="1">
                <a:solidFill>
                  <a:srgbClr val="0033CC"/>
                </a:solidFill>
              </a:rPr>
              <a:t>рядочно пере-</a:t>
            </a:r>
          </a:p>
          <a:p>
            <a:r>
              <a:rPr lang="ru-RU" sz="1600" b="1">
                <a:solidFill>
                  <a:srgbClr val="0033CC"/>
                </a:solidFill>
              </a:rPr>
              <a:t>мещаются</a:t>
            </a:r>
            <a:r>
              <a:rPr lang="ru-RU" sz="1600" b="1"/>
              <a:t> </a:t>
            </a:r>
            <a:r>
              <a:rPr lang="ru-RU" sz="1600" b="1">
                <a:solidFill>
                  <a:srgbClr val="CC6600"/>
                </a:solidFill>
              </a:rPr>
              <a:t>по всему объёму</a:t>
            </a:r>
          </a:p>
        </p:txBody>
      </p:sp>
      <p:sp>
        <p:nvSpPr>
          <p:cNvPr id="19509" name="Text Box 53"/>
          <p:cNvSpPr txBox="1">
            <a:spLocks noChangeArrowheads="1"/>
          </p:cNvSpPr>
          <p:nvPr/>
        </p:nvSpPr>
        <p:spPr bwMode="auto">
          <a:xfrm>
            <a:off x="4356100" y="4005263"/>
            <a:ext cx="33829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CC6600"/>
                </a:solidFill>
              </a:rPr>
              <a:t>Поэтому они</a:t>
            </a:r>
            <a:r>
              <a:rPr lang="ru-RU" b="1"/>
              <a:t> </a:t>
            </a:r>
            <a:br>
              <a:rPr lang="ru-RU" b="1"/>
            </a:br>
            <a:r>
              <a:rPr lang="ru-RU" b="1">
                <a:solidFill>
                  <a:srgbClr val="3366CC"/>
                </a:solidFill>
              </a:rPr>
              <a:t>по-разному</a:t>
            </a:r>
          </a:p>
          <a:p>
            <a:r>
              <a:rPr lang="ru-RU" b="1">
                <a:solidFill>
                  <a:srgbClr val="CC6600"/>
                </a:solidFill>
              </a:rPr>
              <a:t>передают оказываемое</a:t>
            </a:r>
          </a:p>
          <a:p>
            <a:r>
              <a:rPr lang="ru-RU" b="1">
                <a:solidFill>
                  <a:srgbClr val="CC6600"/>
                </a:solidFill>
              </a:rPr>
              <a:t>на них извне давление.</a:t>
            </a:r>
          </a:p>
        </p:txBody>
      </p:sp>
      <p:sp>
        <p:nvSpPr>
          <p:cNvPr id="19510" name="Text Box 54"/>
          <p:cNvSpPr txBox="1">
            <a:spLocks noChangeArrowheads="1"/>
          </p:cNvSpPr>
          <p:nvPr/>
        </p:nvSpPr>
        <p:spPr bwMode="auto">
          <a:xfrm>
            <a:off x="4932363" y="5300663"/>
            <a:ext cx="381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Verdana" pitchFamily="34" charset="0"/>
            </a:endParaRPr>
          </a:p>
        </p:txBody>
      </p:sp>
      <p:sp>
        <p:nvSpPr>
          <p:cNvPr id="19514" name="WordArt 58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501015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00"/>
                    </a:gs>
                  </a:gsLst>
                  <a:lin ang="5400000" scaled="1"/>
                </a:gradFill>
                <a:latin typeface="Georgia"/>
              </a:rPr>
              <a:t>Строение твердых тел,</a:t>
            </a:r>
          </a:p>
        </p:txBody>
      </p:sp>
      <p:sp>
        <p:nvSpPr>
          <p:cNvPr id="19515" name="WordArt 59"/>
          <p:cNvSpPr>
            <a:spLocks noChangeArrowheads="1" noChangeShapeType="1" noTextEdit="1"/>
          </p:cNvSpPr>
          <p:nvPr/>
        </p:nvSpPr>
        <p:spPr bwMode="auto">
          <a:xfrm>
            <a:off x="1116013" y="692150"/>
            <a:ext cx="501015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FFCC"/>
                    </a:gs>
                    <a:gs pos="100000">
                      <a:srgbClr val="0099CC"/>
                    </a:gs>
                  </a:gsLst>
                  <a:lin ang="5400000" scaled="1"/>
                </a:gradFill>
                <a:latin typeface="Georgia"/>
              </a:rPr>
              <a:t>жидкостей и газов,</a:t>
            </a:r>
          </a:p>
        </p:txBody>
      </p:sp>
      <p:sp>
        <p:nvSpPr>
          <p:cNvPr id="19516" name="WordArt 60"/>
          <p:cNvSpPr>
            <a:spLocks noChangeArrowheads="1" noChangeShapeType="1" noTextEdit="1"/>
          </p:cNvSpPr>
          <p:nvPr/>
        </p:nvSpPr>
        <p:spPr bwMode="auto">
          <a:xfrm>
            <a:off x="4140200" y="1196975"/>
            <a:ext cx="295275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различно !</a:t>
            </a:r>
          </a:p>
        </p:txBody>
      </p:sp>
      <p:sp>
        <p:nvSpPr>
          <p:cNvPr id="19517" name="Freeform 61"/>
          <p:cNvSpPr>
            <a:spLocks/>
          </p:cNvSpPr>
          <p:nvPr/>
        </p:nvSpPr>
        <p:spPr bwMode="auto">
          <a:xfrm>
            <a:off x="1187450" y="5013325"/>
            <a:ext cx="720725" cy="144463"/>
          </a:xfrm>
          <a:custGeom>
            <a:avLst/>
            <a:gdLst/>
            <a:ahLst/>
            <a:cxnLst>
              <a:cxn ang="0">
                <a:pos x="0" y="45"/>
              </a:cxn>
              <a:cxn ang="0">
                <a:pos x="91" y="0"/>
              </a:cxn>
              <a:cxn ang="0">
                <a:pos x="227" y="45"/>
              </a:cxn>
              <a:cxn ang="0">
                <a:pos x="318" y="91"/>
              </a:cxn>
              <a:cxn ang="0">
                <a:pos x="454" y="45"/>
              </a:cxn>
            </a:cxnLst>
            <a:rect l="0" t="0" r="r" b="b"/>
            <a:pathLst>
              <a:path w="454" h="91">
                <a:moveTo>
                  <a:pt x="0" y="45"/>
                </a:moveTo>
                <a:cubicBezTo>
                  <a:pt x="26" y="22"/>
                  <a:pt x="53" y="0"/>
                  <a:pt x="91" y="0"/>
                </a:cubicBezTo>
                <a:cubicBezTo>
                  <a:pt x="129" y="0"/>
                  <a:pt x="189" y="30"/>
                  <a:pt x="227" y="45"/>
                </a:cubicBezTo>
                <a:cubicBezTo>
                  <a:pt x="265" y="60"/>
                  <a:pt x="280" y="91"/>
                  <a:pt x="318" y="91"/>
                </a:cubicBezTo>
                <a:cubicBezTo>
                  <a:pt x="356" y="91"/>
                  <a:pt x="431" y="53"/>
                  <a:pt x="454" y="45"/>
                </a:cubicBezTo>
              </a:path>
            </a:pathLst>
          </a:custGeom>
          <a:noFill/>
          <a:ln w="50800" cap="rnd" cmpd="sng">
            <a:solidFill>
              <a:srgbClr val="008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9518" name="Freeform 62"/>
          <p:cNvSpPr>
            <a:spLocks/>
          </p:cNvSpPr>
          <p:nvPr/>
        </p:nvSpPr>
        <p:spPr bwMode="auto">
          <a:xfrm>
            <a:off x="1187450" y="5276850"/>
            <a:ext cx="720725" cy="192088"/>
          </a:xfrm>
          <a:custGeom>
            <a:avLst/>
            <a:gdLst/>
            <a:ahLst/>
            <a:cxnLst>
              <a:cxn ang="0">
                <a:pos x="0" y="61"/>
              </a:cxn>
              <a:cxn ang="0">
                <a:pos x="91" y="15"/>
              </a:cxn>
              <a:cxn ang="0">
                <a:pos x="182" y="15"/>
              </a:cxn>
              <a:cxn ang="0">
                <a:pos x="318" y="106"/>
              </a:cxn>
              <a:cxn ang="0">
                <a:pos x="408" y="106"/>
              </a:cxn>
              <a:cxn ang="0">
                <a:pos x="454" y="61"/>
              </a:cxn>
            </a:cxnLst>
            <a:rect l="0" t="0" r="r" b="b"/>
            <a:pathLst>
              <a:path w="454" h="121">
                <a:moveTo>
                  <a:pt x="0" y="61"/>
                </a:moveTo>
                <a:cubicBezTo>
                  <a:pt x="30" y="42"/>
                  <a:pt x="61" y="23"/>
                  <a:pt x="91" y="15"/>
                </a:cubicBezTo>
                <a:cubicBezTo>
                  <a:pt x="121" y="7"/>
                  <a:pt x="144" y="0"/>
                  <a:pt x="182" y="15"/>
                </a:cubicBezTo>
                <a:cubicBezTo>
                  <a:pt x="220" y="30"/>
                  <a:pt x="280" y="91"/>
                  <a:pt x="318" y="106"/>
                </a:cubicBezTo>
                <a:cubicBezTo>
                  <a:pt x="356" y="121"/>
                  <a:pt x="385" y="113"/>
                  <a:pt x="408" y="106"/>
                </a:cubicBezTo>
                <a:cubicBezTo>
                  <a:pt x="431" y="99"/>
                  <a:pt x="446" y="68"/>
                  <a:pt x="454" y="61"/>
                </a:cubicBezTo>
              </a:path>
            </a:pathLst>
          </a:custGeom>
          <a:noFill/>
          <a:ln w="50800" cap="rnd" cmpd="sng">
            <a:solidFill>
              <a:srgbClr val="CCFF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9519" name="Oval 63"/>
          <p:cNvSpPr>
            <a:spLocks noChangeArrowheads="1"/>
          </p:cNvSpPr>
          <p:nvPr/>
        </p:nvSpPr>
        <p:spPr bwMode="auto">
          <a:xfrm>
            <a:off x="4716463" y="2420938"/>
            <a:ext cx="142875" cy="144462"/>
          </a:xfrm>
          <a:prstGeom prst="ellipse">
            <a:avLst/>
          </a:prstGeom>
          <a:solidFill>
            <a:schemeClr val="tx1"/>
          </a:solidFill>
          <a:ln w="25400" algn="ctr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520" name="Oval 64"/>
          <p:cNvSpPr>
            <a:spLocks noChangeArrowheads="1"/>
          </p:cNvSpPr>
          <p:nvPr/>
        </p:nvSpPr>
        <p:spPr bwMode="auto">
          <a:xfrm>
            <a:off x="5724525" y="2781300"/>
            <a:ext cx="142875" cy="142875"/>
          </a:xfrm>
          <a:prstGeom prst="ellipse">
            <a:avLst/>
          </a:prstGeom>
          <a:solidFill>
            <a:schemeClr val="tx1"/>
          </a:solidFill>
          <a:ln w="25400" algn="ctr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521" name="Picture 65" descr="txt_па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1484313"/>
            <a:ext cx="1552575" cy="190500"/>
          </a:xfrm>
          <a:prstGeom prst="rect">
            <a:avLst/>
          </a:prstGeom>
          <a:noFill/>
        </p:spPr>
      </p:pic>
      <p:sp>
        <p:nvSpPr>
          <p:cNvPr id="19522" name="Oval 66"/>
          <p:cNvSpPr>
            <a:spLocks noChangeArrowheads="1"/>
          </p:cNvSpPr>
          <p:nvPr/>
        </p:nvSpPr>
        <p:spPr bwMode="auto">
          <a:xfrm>
            <a:off x="8388350" y="414972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523" name="WordArt 67"/>
          <p:cNvSpPr>
            <a:spLocks noChangeArrowheads="1" noChangeShapeType="1" noTextEdit="1"/>
          </p:cNvSpPr>
          <p:nvPr/>
        </p:nvSpPr>
        <p:spPr bwMode="auto">
          <a:xfrm>
            <a:off x="4427538" y="5300663"/>
            <a:ext cx="3816350" cy="792162"/>
          </a:xfrm>
          <a:prstGeom prst="rect">
            <a:avLst/>
          </a:prstGeom>
        </p:spPr>
        <p:txBody>
          <a:bodyPr wrap="none" fromWordArt="1">
            <a:prstTxWarp prst="textDeflateTop">
              <a:avLst>
                <a:gd name="adj" fmla="val 46875"/>
              </a:avLst>
            </a:prstTxWarp>
          </a:bodyPr>
          <a:lstStyle/>
          <a:p>
            <a:pPr algn="ctr"/>
            <a:r>
              <a:rPr lang="ru-RU" sz="3200" b="1" kern="10" spc="640">
                <a:ln w="9525">
                  <a:solidFill>
                    <a:srgbClr val="33CCCC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CC66"/>
                    </a:gs>
                    <a:gs pos="100000">
                      <a:schemeClr val="tx2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В  чём  отличие?</a:t>
            </a:r>
          </a:p>
        </p:txBody>
      </p:sp>
      <p:sp>
        <p:nvSpPr>
          <p:cNvPr id="19524" name="Text Box 68"/>
          <p:cNvSpPr txBox="1">
            <a:spLocks noChangeArrowheads="1"/>
          </p:cNvSpPr>
          <p:nvPr/>
        </p:nvSpPr>
        <p:spPr bwMode="auto">
          <a:xfrm>
            <a:off x="1042988" y="1844675"/>
            <a:ext cx="24495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1. Твердое тело</a:t>
            </a:r>
          </a:p>
        </p:txBody>
      </p:sp>
      <p:sp>
        <p:nvSpPr>
          <p:cNvPr id="19525" name="Text Box 69"/>
          <p:cNvSpPr txBox="1">
            <a:spLocks noChangeArrowheads="1"/>
          </p:cNvSpPr>
          <p:nvPr/>
        </p:nvSpPr>
        <p:spPr bwMode="auto">
          <a:xfrm>
            <a:off x="2124075" y="4149725"/>
            <a:ext cx="2449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2. Жидкость</a:t>
            </a:r>
          </a:p>
        </p:txBody>
      </p:sp>
      <p:sp>
        <p:nvSpPr>
          <p:cNvPr id="19526" name="Text Box 70"/>
          <p:cNvSpPr txBox="1">
            <a:spLocks noChangeArrowheads="1"/>
          </p:cNvSpPr>
          <p:nvPr/>
        </p:nvSpPr>
        <p:spPr bwMode="auto">
          <a:xfrm>
            <a:off x="5940425" y="1916113"/>
            <a:ext cx="24495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3. Газы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9.24855E-7 C -2.77778E-7 -0.00555 -2.77778E-7 -0.01133 -2.77778E-7 -0.01688 C -2.77778E-7 -0.00485 -2.77778E-7 0.00717 -2.77778E-7 0.01919 C -2.77778E-7 0.01272 -2.77778E-7 0.00648 -2.77778E-7 9.24855E-7 Z " pathEditMode="relative" ptsTypes="ffff">
                                      <p:cBhvr>
                                        <p:cTn id="8" dur="2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7341E-7 C -0.0026 0.00694 -0.00121 0.05064 -2.5E-6 0.06289 C 0.00122 0.07514 0.00521 0.08046 0.00782 0.07353 C 0.01042 0.06659 0.01563 0.03329 0.01563 0.02104 C 0.01563 0.00879 0.00261 -0.00694 -2.5E-6 1.7341E-7 Z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19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0" y="37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91329E-6 C -0.00104 -0.00417 -0.00208 -0.00856 -0.00312 -0.01272 C -0.00364 -0.0148 -0.00486 -0.01896 -0.00486 -0.01873 C -0.00434 -0.02891 -0.00503 -0.03908 -0.00312 -0.04856 C -0.0026 -0.05087 -0.00017 -0.04486 -4.44444E-6 -0.04232 C 0.00087 -0.02821 -4.44444E-6 -0.01411 -4.44444E-6 4.91329E-6 Z " pathEditMode="relative" rAng="0" ptsTypes="ffffff">
                                      <p:cBhvr>
                                        <p:cTn id="16" dur="2000" fill="hold"/>
                                        <p:tgtEl>
                                          <p:spTgt spid="195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093 L -0.05451 0.077 L -0.12274 -0.01803 L -0.04184 -0.07722 L -0.00052 0.00093 Z " pathEditMode="relative" ptsTypes="AAAAA">
                                      <p:cBhvr>
                                        <p:cTn id="22" dur="2000" fill="hold"/>
                                        <p:tgtEl>
                                          <p:spTgt spid="195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64162E-6 L -0.01267 0.07168 L 0.08576 0.13087 L 0.1158 -0.00439 L 0.00469 -0.02335 L 1.38889E-6 -3.64162E-6 Z " pathEditMode="relative" ptsTypes="AAAAAA">
                                      <p:cBhvr>
                                        <p:cTn id="24" dur="2000" fill="hold"/>
                                        <p:tgtEl>
                                          <p:spTgt spid="195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9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6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 animBg="1"/>
      <p:bldP spid="19499" grpId="0"/>
      <p:bldP spid="19505" grpId="0"/>
      <p:bldP spid="19508" grpId="0"/>
      <p:bldP spid="19509" grpId="0"/>
      <p:bldP spid="19517" grpId="0" animBg="1"/>
      <p:bldP spid="19518" grpId="0" animBg="1"/>
      <p:bldP spid="19519" grpId="0" animBg="1"/>
      <p:bldP spid="19520" grpId="0" animBg="1"/>
      <p:bldP spid="19522" grpId="0" animBg="1"/>
      <p:bldP spid="19523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1674</TotalTime>
  <Words>558</Words>
  <Application>Microsoft Office PowerPoint</Application>
  <PresentationFormat>Экран (4:3)</PresentationFormat>
  <Paragraphs>146</Paragraphs>
  <Slides>16</Slides>
  <Notes>0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Оформление по умолчанию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Aleksandr Gluhov</cp:lastModifiedBy>
  <cp:revision>200</cp:revision>
  <dcterms:created xsi:type="dcterms:W3CDTF">2007-01-05T14:36:21Z</dcterms:created>
  <dcterms:modified xsi:type="dcterms:W3CDTF">2015-07-01T09:56:55Z</dcterms:modified>
</cp:coreProperties>
</file>