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4" r:id="rId8"/>
    <p:sldId id="265" r:id="rId9"/>
    <p:sldId id="267" r:id="rId10"/>
    <p:sldId id="275" r:id="rId11"/>
    <p:sldId id="276" r:id="rId12"/>
    <p:sldId id="277" r:id="rId13"/>
    <p:sldId id="269" r:id="rId14"/>
    <p:sldId id="270" r:id="rId15"/>
    <p:sldId id="280" r:id="rId16"/>
    <p:sldId id="281" r:id="rId17"/>
    <p:sldId id="264" r:id="rId18"/>
    <p:sldId id="271" r:id="rId19"/>
    <p:sldId id="278" r:id="rId20"/>
    <p:sldId id="279" r:id="rId21"/>
    <p:sldId id="272" r:id="rId22"/>
    <p:sldId id="28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00010.M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forum.ru/2014/769/3882" TargetMode="External"/><Relationship Id="rId2" Type="http://schemas.openxmlformats.org/officeDocument/2006/relationships/hyperlink" Target="http://elementy.ru/lib/431273?page_design=pri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r-babochek.ru/sekreti_radugi.html" TargetMode="External"/><Relationship Id="rId4" Type="http://schemas.openxmlformats.org/officeDocument/2006/relationships/hyperlink" Target="http://ucheba-legko.ru/education/biologiya/7_klass/mnogoobrazie_jivotnyih/mnogokletochnyie_jivotnyie/bespozvonochnyie/klass_nasekomyie/babochki/lecture_lec_ot_chego_zavisit_okraska_kryilev_babochki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ru/courses/op25part2/content/chapter3/section/paragraph8/theory.html#.VZuvvvntlBc" TargetMode="External"/><Relationship Id="rId2" Type="http://schemas.openxmlformats.org/officeDocument/2006/relationships/hyperlink" Target="http://www.physics.ru/courses/op25part2/content/chapter3/section/paragraph7/theory.html#.VZuvhfntlB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" y="3232"/>
            <a:ext cx="9144239" cy="6854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Тема: Световые явления</a:t>
            </a:r>
            <a:br>
              <a:rPr lang="ru-RU" sz="5400" b="1" i="1" dirty="0" smtClean="0"/>
            </a:b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3879" y="6525344"/>
            <a:ext cx="4572000" cy="404664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>
                <a:solidFill>
                  <a:srgbClr val="FFC000"/>
                </a:solidFill>
              </a:rPr>
              <a:t>Подготовил Третьяков Михаил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6938" y="0"/>
            <a:ext cx="4932040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i="1" dirty="0" smtClean="0">
                <a:solidFill>
                  <a:srgbClr val="FFC000"/>
                </a:solidFill>
              </a:rPr>
              <a:t>11 </a:t>
            </a:r>
            <a:r>
              <a:rPr lang="ru-RU" sz="2000" b="1" i="1" dirty="0">
                <a:solidFill>
                  <a:srgbClr val="FFC000"/>
                </a:solidFill>
              </a:rPr>
              <a:t>класс, 12 </a:t>
            </a:r>
            <a:r>
              <a:rPr lang="ru-RU" sz="2000" b="1" i="1" dirty="0" smtClean="0">
                <a:solidFill>
                  <a:srgbClr val="FFC000"/>
                </a:solidFill>
              </a:rPr>
              <a:t>часов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Структурная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08944" cy="4693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97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Пигментная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128792" cy="5085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57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С</a:t>
            </a:r>
            <a:r>
              <a:rPr lang="ru-RU" dirty="0" smtClean="0">
                <a:solidFill>
                  <a:srgbClr val="00B050"/>
                </a:solidFill>
              </a:rPr>
              <a:t>труктурная </a:t>
            </a:r>
            <a:r>
              <a:rPr lang="ru-RU" dirty="0">
                <a:solidFill>
                  <a:srgbClr val="00B050"/>
                </a:solidFill>
              </a:rPr>
              <a:t>в сочетании с пигментной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78402" cy="5027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27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Почему мы видим цвет там, где нет цветного пигмента?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Когда </a:t>
            </a:r>
            <a:r>
              <a:rPr lang="ru-RU" sz="2400" dirty="0"/>
              <a:t>свет взаимодействует с тонкой прозрачной пленкой, </a:t>
            </a:r>
            <a:r>
              <a:rPr lang="ru-RU" sz="2400" dirty="0" smtClean="0"/>
              <a:t>часть </a:t>
            </a:r>
            <a:r>
              <a:rPr lang="ru-RU" sz="2400" dirty="0"/>
              <a:t>его отражается от ее внешней </a:t>
            </a:r>
            <a:r>
              <a:rPr lang="ru-RU" sz="2400" dirty="0" smtClean="0"/>
              <a:t>поверхности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остальной свет проходит через пленку до ее нижней </a:t>
            </a:r>
            <a:r>
              <a:rPr lang="ru-RU" sz="2400" dirty="0" smtClean="0"/>
              <a:t>границы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снова отражается, проходит через пленку до верхней ее границы и присоединяется к уже отраженному свету от поверхности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5927"/>
            <a:ext cx="4752528" cy="227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5" y="4395927"/>
            <a:ext cx="3923928" cy="227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Это занимательно!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Если интерференция происходит не в одной пленке, а в многослойном пакете прозрачных </a:t>
            </a:r>
            <a:r>
              <a:rPr lang="ru-RU" sz="2400" dirty="0" smtClean="0"/>
              <a:t>пленок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то конструктивная интерференция усилится и окраска будет более интенсивной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456384" cy="241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62788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61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Световые явления </a:t>
            </a:r>
            <a:r>
              <a:rPr lang="ru-RU" dirty="0" smtClean="0">
                <a:solidFill>
                  <a:srgbClr val="00B050"/>
                </a:solidFill>
              </a:rPr>
              <a:t>на мыльных пузырях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29945"/>
            <a:ext cx="3922871" cy="225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9945"/>
            <a:ext cx="3829120" cy="230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58711"/>
            <a:ext cx="3737144" cy="245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Световые явления на луже бензине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4031940" cy="2687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" y="3573016"/>
            <a:ext cx="4259827" cy="29478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1764704" y="404664"/>
            <a:ext cx="1450504" cy="1584177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7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59216" cy="27363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Световые явления на </a:t>
            </a:r>
            <a:r>
              <a:rPr lang="en-US" sz="4000" dirty="0" smtClean="0">
                <a:solidFill>
                  <a:srgbClr val="00B050"/>
                </a:solidFill>
              </a:rPr>
              <a:t>cd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диске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00B050"/>
                </a:solidFill>
              </a:rPr>
              <a:t/>
            </a:r>
            <a:br>
              <a:rPr lang="ru-RU" sz="4000" dirty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  <a:hlinkClick r:id="rId2" action="ppaction://hlinkfile"/>
              </a:rPr>
              <a:t>ВИДЕО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65104"/>
            <a:ext cx="2498391" cy="24983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Выводы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5001419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Мы узнали, что свет может преломляться и отражаться в разных средах по разному. Также световые лучи за счёт интерференции и дифракции могут менять свой цвет и даже придавать  окраску различным поверхностям, особенно состоящих из тонких </a:t>
            </a:r>
            <a:r>
              <a:rPr lang="ru-RU" sz="2000" dirty="0" err="1" smtClean="0"/>
              <a:t>плёночек</a:t>
            </a:r>
            <a:r>
              <a:rPr lang="ru-RU" sz="2000" dirty="0" smtClean="0"/>
              <a:t> и чешуек, например как крылья бабочки или мыльные пузыри.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Выдвинутая в начале гипотеза оказалась от части верная,</a:t>
            </a:r>
          </a:p>
          <a:p>
            <a:pPr marL="542925" indent="-187325" algn="just">
              <a:spcBef>
                <a:spcPts val="600"/>
              </a:spcBef>
            </a:pPr>
            <a:r>
              <a:rPr lang="ru-RU" sz="2000" dirty="0" smtClean="0"/>
              <a:t> так как в крыльях у бабочек лимонницы действительно содержится окрашивающий пигмент </a:t>
            </a:r>
          </a:p>
          <a:p>
            <a:pPr marL="542925" indent="-187325">
              <a:spcBef>
                <a:spcPts val="600"/>
              </a:spcBef>
            </a:pPr>
            <a:r>
              <a:rPr lang="ru-RU" sz="2000" smtClean="0"/>
              <a:t>у большинства </a:t>
            </a:r>
            <a:r>
              <a:rPr lang="ru-RU" sz="2000" dirty="0" smtClean="0"/>
              <a:t>видов бабочек </a:t>
            </a:r>
            <a:r>
              <a:rPr lang="ru-RU" sz="2000" dirty="0"/>
              <a:t>о</a:t>
            </a:r>
            <a:r>
              <a:rPr lang="ru-RU" sz="2000" dirty="0" smtClean="0"/>
              <a:t>тсутствуют всякие красители, </a:t>
            </a:r>
            <a:br>
              <a:rPr lang="ru-RU" sz="2000" dirty="0" smtClean="0"/>
            </a:br>
            <a:r>
              <a:rPr lang="ru-RU" sz="2000" dirty="0" smtClean="0"/>
              <a:t>а вместо этого у крыльев имеется особое строение,</a:t>
            </a:r>
            <a:br>
              <a:rPr lang="ru-RU" sz="2000" dirty="0" smtClean="0"/>
            </a:br>
            <a:r>
              <a:rPr lang="ru-RU" sz="2000" dirty="0" smtClean="0"/>
              <a:t>которое благодаря световым явлениям и дает </a:t>
            </a:r>
            <a:br>
              <a:rPr lang="ru-RU" sz="2000" dirty="0" smtClean="0"/>
            </a:br>
            <a:r>
              <a:rPr lang="ru-RU" sz="2000" dirty="0" smtClean="0"/>
              <a:t>такое разнообразие цвета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413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Из теории мы узнали, что существует три вида окраски крыльев бабочки.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Структурная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Пигментная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Структурная в сочетании с пигментной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293">
            <a:off x="6274467" y="3842669"/>
            <a:ext cx="2561546" cy="1869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951">
            <a:off x="190010" y="3885425"/>
            <a:ext cx="2499626" cy="1874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86" y="3535194"/>
            <a:ext cx="2736304" cy="1824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6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58964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B050"/>
                </a:solidFill>
              </a:rPr>
              <a:t>Основной</a:t>
            </a:r>
            <a:r>
              <a:rPr lang="ru-RU" b="1" dirty="0">
                <a:solidFill>
                  <a:srgbClr val="00B050"/>
                </a:solidFill>
              </a:rPr>
              <a:t> вопрос: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786956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Какие </a:t>
            </a:r>
            <a:r>
              <a:rPr lang="ru-RU" dirty="0"/>
              <a:t>краски природа использует для окрашивания крыльев </a:t>
            </a:r>
            <a:r>
              <a:rPr lang="ru-RU" dirty="0" smtClean="0"/>
              <a:t>бабочки?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93096"/>
            <a:ext cx="1905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Из опытов выяснили что Световые явления можно наблюдать на</a:t>
            </a:r>
            <a:r>
              <a:rPr lang="en-US" dirty="0" smtClean="0"/>
              <a:t>:</a:t>
            </a:r>
          </a:p>
          <a:p>
            <a:r>
              <a:rPr lang="ru-RU" dirty="0" smtClean="0"/>
              <a:t>Луже бензине </a:t>
            </a:r>
          </a:p>
          <a:p>
            <a:r>
              <a:rPr lang="ru-RU" dirty="0" smtClean="0"/>
              <a:t>Мыльных пузырях</a:t>
            </a:r>
          </a:p>
          <a:p>
            <a:r>
              <a:rPr lang="en-US" dirty="0" smtClean="0"/>
              <a:t>CD</a:t>
            </a:r>
            <a:r>
              <a:rPr lang="ru-RU" dirty="0" smtClean="0"/>
              <a:t> дисках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Используемые ресурсы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elementy.ru/lib/431273?page_design=print</a:t>
            </a:r>
            <a:r>
              <a:rPr lang="ru-RU" sz="2000" dirty="0" smtClean="0"/>
              <a:t>  Структурная окраска Герман </a:t>
            </a:r>
            <a:r>
              <a:rPr lang="ru-RU" sz="2000" dirty="0"/>
              <a:t>Евсеевич Кричевский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www.scienceforum.ru/2014/769/3882</a:t>
            </a:r>
            <a:r>
              <a:rPr lang="ru-RU" sz="2000" dirty="0" smtClean="0"/>
              <a:t>  Цветовая гамма окраски крыльев бабочки </a:t>
            </a:r>
            <a:r>
              <a:rPr lang="ru-RU" sz="2000" dirty="0" err="1" smtClean="0"/>
              <a:t>inachis</a:t>
            </a:r>
            <a:r>
              <a:rPr lang="ru-RU" sz="2000" dirty="0" smtClean="0"/>
              <a:t> </a:t>
            </a:r>
            <a:r>
              <a:rPr lang="ru-RU" sz="2000" dirty="0" err="1" smtClean="0"/>
              <a:t>io</a:t>
            </a:r>
            <a:r>
              <a:rPr lang="ru-RU" sz="2000" dirty="0" smtClean="0"/>
              <a:t> (</a:t>
            </a:r>
            <a:r>
              <a:rPr lang="ru-RU" sz="2000" dirty="0" err="1" smtClean="0"/>
              <a:t>linnaeus</a:t>
            </a:r>
            <a:r>
              <a:rPr lang="ru-RU" sz="2000" dirty="0" smtClean="0"/>
              <a:t>, 1758) как приспособительный механизм к условиям окружающей среды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http://ucheba-legko.ru/education/biologiya/7_klass/mnogoobrazie_jivotnyih/mnogokletochnyie_jivotnyie/bespozvonochnyie/klass_nasekomyie/babochki/lecture_lec_ot_chego_zavisit_okraska_kryilev_babochki.html</a:t>
            </a:r>
            <a:r>
              <a:rPr lang="ru-RU" sz="2000" dirty="0" smtClean="0"/>
              <a:t> Строение крыльев бабочки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hlinkClick r:id="rId5"/>
              </a:rPr>
              <a:t>http://www.mir-babochek.ru/sekreti_radugi.html</a:t>
            </a:r>
            <a:r>
              <a:rPr lang="ru-RU" sz="2000" dirty="0" smtClean="0"/>
              <a:t> Чешуйки на крыльях бабочек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1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Используемые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http://www.physics.ru/courses/op25part2/content/chapter3/section/paragraph7/theory.html#.</a:t>
            </a:r>
            <a:r>
              <a:rPr lang="en-US" sz="2400" dirty="0" smtClean="0">
                <a:hlinkClick r:id="rId2"/>
              </a:rPr>
              <a:t>VZuvhfntlBc</a:t>
            </a:r>
            <a:r>
              <a:rPr lang="ru-RU" sz="2400" dirty="0"/>
              <a:t> интерференция </a:t>
            </a:r>
            <a:r>
              <a:rPr lang="ru-RU" sz="2400" dirty="0" smtClean="0"/>
              <a:t>света</a:t>
            </a:r>
          </a:p>
          <a:p>
            <a:r>
              <a:rPr lang="en-US" sz="2400" dirty="0">
                <a:hlinkClick r:id="rId3"/>
              </a:rPr>
              <a:t>http://www.physics.ru/courses/op25part2/content/chapter3/section/paragraph8/theory.html#.</a:t>
            </a:r>
            <a:r>
              <a:rPr lang="en-US" sz="2400" dirty="0" smtClean="0">
                <a:hlinkClick r:id="rId3"/>
              </a:rPr>
              <a:t>VZuvvvntlBc</a:t>
            </a:r>
            <a:r>
              <a:rPr lang="ru-RU" sz="2400" dirty="0"/>
              <a:t> дифракция света</a:t>
            </a:r>
          </a:p>
        </p:txBody>
      </p:sp>
    </p:spTree>
    <p:extLst>
      <p:ext uri="{BB962C8B-B14F-4D97-AF65-F5344CB8AC3E}">
        <p14:creationId xmlns:p14="http://schemas.microsoft.com/office/powerpoint/2010/main" val="1150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ЗА ВНИМАНИЕ!)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16632"/>
            <a:ext cx="442392" cy="14010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7" y="4184130"/>
            <a:ext cx="3312368" cy="2102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29574"/>
            <a:ext cx="3347864" cy="2008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9574"/>
            <a:ext cx="3189446" cy="199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184130"/>
            <a:ext cx="3473947" cy="2171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30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Цели исследования: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7"/>
            <a:ext cx="8229600" cy="129614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Выяснить какая связь между окраской крыльев бабочек и световыми явлениями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53">
            <a:off x="4847736" y="3472143"/>
            <a:ext cx="413859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169">
            <a:off x="104178" y="3574838"/>
            <a:ext cx="4324132" cy="270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B050"/>
                </a:solidFill>
              </a:rPr>
              <a:t>Гипотеза</a:t>
            </a:r>
            <a:r>
              <a:rPr lang="ru-RU" b="1" dirty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ru-RU" dirty="0" smtClean="0"/>
              <a:t>В крыльях бабочек находится особый красящий пигмент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76558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77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Calibri" pitchFamily="34" charset="0"/>
              </a:rPr>
              <a:t>План действий:</a:t>
            </a:r>
            <a:r>
              <a:rPr lang="ru-RU" b="1" dirty="0">
                <a:solidFill>
                  <a:srgbClr val="664D0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664D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Изучить информацию из различных источников (учителя физики и биологии, библиотека, Интернет и др.) по теме исследования;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Провести собственные опыты для проверки гипотезы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Подвести итог своей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Сделать выводы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47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Интерференция света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60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Интерференция</a:t>
            </a:r>
            <a:r>
              <a:rPr lang="ru-RU" sz="2400" dirty="0" smtClean="0"/>
              <a:t> – одно из ярких проявлений волновой природы света. </a:t>
            </a:r>
          </a:p>
          <a:p>
            <a:r>
              <a:rPr lang="ru-RU" sz="2400" dirty="0" smtClean="0"/>
              <a:t>Это интересное и красивое явление наблюдается при наложении двух или нескольких световых пучков.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4818112" cy="3210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20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Дифракция </a:t>
            </a:r>
            <a:r>
              <a:rPr lang="ru-RU" sz="4000" b="1" dirty="0">
                <a:solidFill>
                  <a:srgbClr val="00B050"/>
                </a:solidFill>
              </a:rPr>
              <a:t>света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/>
              <a:t>Дифракцией </a:t>
            </a:r>
            <a:r>
              <a:rPr lang="ru-RU" sz="2400" b="1" i="1" dirty="0" smtClean="0"/>
              <a:t>света</a:t>
            </a:r>
            <a:r>
              <a:rPr lang="ru-RU" sz="2400" dirty="0" smtClean="0"/>
              <a:t>-называется </a:t>
            </a:r>
            <a:r>
              <a:rPr lang="ru-RU" sz="2400" dirty="0"/>
              <a:t>явление отклонения света от прямолинейного направления распространения при прохождении вблизи препятствий.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256584" cy="3504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59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Сенсация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830" y="2492896"/>
            <a:ext cx="82296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800" dirty="0" smtClean="0"/>
              <a:t>До </a:t>
            </a:r>
            <a:r>
              <a:rPr lang="ru-RU" sz="2800" dirty="0"/>
              <a:t>недавнего времени химики считали, что окраска всех материалов</a:t>
            </a:r>
            <a:r>
              <a:rPr lang="ru-RU" sz="2800" dirty="0" smtClean="0"/>
              <a:t>,</a:t>
            </a:r>
            <a:r>
              <a:rPr lang="ru-RU" sz="2800" dirty="0"/>
              <a:t> зависит только от присутствия в них красителей и </a:t>
            </a:r>
            <a:r>
              <a:rPr lang="ru-RU" sz="2800" dirty="0" smtClean="0"/>
              <a:t>пигментов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" y="0"/>
            <a:ext cx="1533667" cy="1533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1" y="0"/>
            <a:ext cx="1533667" cy="1533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47" y="5324332"/>
            <a:ext cx="1533667" cy="1533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4333"/>
            <a:ext cx="1533667" cy="15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72208" y="260648"/>
            <a:ext cx="1872208" cy="998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0219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Крылья </a:t>
            </a:r>
            <a:r>
              <a:rPr lang="ru-RU" sz="2400" dirty="0"/>
              <a:t>бабочек покрыты плотными рядами чешуек. </a:t>
            </a:r>
            <a:endParaRPr lang="ru-RU" sz="2400" dirty="0" smtClean="0"/>
          </a:p>
          <a:p>
            <a:r>
              <a:rPr lang="ru-RU" sz="2400" dirty="0" smtClean="0"/>
              <a:t>Чешуйка </a:t>
            </a:r>
            <a:r>
              <a:rPr lang="ru-RU" sz="2400" dirty="0"/>
              <a:t>с крыла </a:t>
            </a:r>
            <a:r>
              <a:rPr lang="ru-RU" sz="2400" dirty="0" err="1"/>
              <a:t>морфиды</a:t>
            </a:r>
            <a:r>
              <a:rPr lang="ru-RU" sz="2400" dirty="0"/>
              <a:t> (</a:t>
            </a:r>
            <a:r>
              <a:rPr lang="ru-RU" sz="2400" b="1" dirty="0"/>
              <a:t>а</a:t>
            </a:r>
            <a:r>
              <a:rPr lang="ru-RU" sz="2400" dirty="0"/>
              <a:t>) похожа на дерево с несколькими </a:t>
            </a:r>
            <a:r>
              <a:rPr lang="ru-RU" sz="2400" dirty="0" smtClean="0"/>
              <a:t>ярусами, </a:t>
            </a:r>
            <a:r>
              <a:rPr lang="ru-RU" sz="2400" dirty="0"/>
              <a:t>в которых и происходит интерференция. </a:t>
            </a:r>
            <a:endParaRPr lang="ru-RU" sz="2400" dirty="0" smtClean="0"/>
          </a:p>
          <a:p>
            <a:r>
              <a:rPr lang="ru-RU" sz="2400" dirty="0" smtClean="0"/>
              <a:t>Единичная </a:t>
            </a:r>
            <a:r>
              <a:rPr lang="ru-RU" sz="2400" dirty="0"/>
              <a:t>чешуйка моли семейства </a:t>
            </a:r>
            <a:r>
              <a:rPr lang="ru-RU" sz="2400" i="1" dirty="0" err="1"/>
              <a:t>Urania</a:t>
            </a:r>
            <a:r>
              <a:rPr lang="ru-RU" sz="2400" dirty="0"/>
              <a:t> (</a:t>
            </a:r>
            <a:r>
              <a:rPr lang="ru-RU" sz="2400" b="1" dirty="0"/>
              <a:t>в</a:t>
            </a:r>
            <a:r>
              <a:rPr lang="ru-RU" sz="2400" dirty="0"/>
              <a:t>) состоит из пяти слоев </a:t>
            </a:r>
            <a:r>
              <a:rPr lang="ru-RU" sz="2400" dirty="0" smtClean="0"/>
              <a:t>кутикулы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8903492" cy="304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9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422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Тема: Световые явления </vt:lpstr>
      <vt:lpstr>Основной вопрос:</vt:lpstr>
      <vt:lpstr>Цели исследования:</vt:lpstr>
      <vt:lpstr>Гипотеза:</vt:lpstr>
      <vt:lpstr>План действий: </vt:lpstr>
      <vt:lpstr>Интерференция света</vt:lpstr>
      <vt:lpstr>Дифракция света</vt:lpstr>
      <vt:lpstr>Сенсация</vt:lpstr>
      <vt:lpstr>  </vt:lpstr>
      <vt:lpstr>Структурная</vt:lpstr>
      <vt:lpstr>Пигментная </vt:lpstr>
      <vt:lpstr>Структурная в сочетании с пигментной</vt:lpstr>
      <vt:lpstr>Почему мы видим цвет там, где нет цветного пигмента?</vt:lpstr>
      <vt:lpstr>Это занимательно!</vt:lpstr>
      <vt:lpstr>Световые явления на мыльных пузырях</vt:lpstr>
      <vt:lpstr>Световые явления на луже бензине </vt:lpstr>
      <vt:lpstr>Световые явления на cd диске  ВИДЕО</vt:lpstr>
      <vt:lpstr>Выводы</vt:lpstr>
      <vt:lpstr>Выводы</vt:lpstr>
      <vt:lpstr>Выводы</vt:lpstr>
      <vt:lpstr>Используемые ресурсы</vt:lpstr>
      <vt:lpstr>Используемые ресурсы</vt:lpstr>
      <vt:lpstr>СПАСИБО ЗА ВНИМАНИЕ!)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Преломление света в жидкости или как спрятать клад на видном месте!</dc:title>
  <dc:creator>BOSS18</dc:creator>
  <cp:lastModifiedBy>BOSS18</cp:lastModifiedBy>
  <cp:revision>105</cp:revision>
  <dcterms:created xsi:type="dcterms:W3CDTF">2015-07-01T11:54:43Z</dcterms:created>
  <dcterms:modified xsi:type="dcterms:W3CDTF">2015-07-07T11:35:39Z</dcterms:modified>
</cp:coreProperties>
</file>