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9" r:id="rId14"/>
    <p:sldId id="268" r:id="rId15"/>
    <p:sldId id="270" r:id="rId16"/>
    <p:sldId id="271" r:id="rId17"/>
    <p:sldId id="274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059F8D3-ADFF-49BB-A65C-6B6EC48ED324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8E448C-899F-4E3A-A0E6-1A6897510C1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DAV85S2YGG0" TargetMode="External"/><Relationship Id="rId3" Type="http://schemas.openxmlformats.org/officeDocument/2006/relationships/hyperlink" Target="http://www.youtube.com/watch?v=BU_dWO0PnIw" TargetMode="External"/><Relationship Id="rId7" Type="http://schemas.openxmlformats.org/officeDocument/2006/relationships/hyperlink" Target="http://www.youtube.com/watch?v=GVrSz274Da4" TargetMode="External"/><Relationship Id="rId2" Type="http://schemas.openxmlformats.org/officeDocument/2006/relationships/hyperlink" Target="http://himege.ru/substance-elem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KTA4AVRkf24" TargetMode="External"/><Relationship Id="rId5" Type="http://schemas.openxmlformats.org/officeDocument/2006/relationships/hyperlink" Target="http://www.youtube.com/watch?v=vTyi-IX6A40" TargetMode="External"/><Relationship Id="rId4" Type="http://schemas.openxmlformats.org/officeDocument/2006/relationships/hyperlink" Target="http://www.youtube.com/watch?v=-TKCL0zWyK4" TargetMode="Externa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9.xml"/><Relationship Id="rId7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7526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Памятка для учащихся по осуществлению работы над </a:t>
            </a:r>
            <a:r>
              <a:rPr lang="ru-RU" sz="4000" dirty="0" smtClean="0"/>
              <a:t>исследовательским</a:t>
            </a:r>
            <a:r>
              <a:rPr lang="ru-RU" sz="4400" dirty="0" smtClean="0"/>
              <a:t> проектом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63895" y="2967335"/>
            <a:ext cx="42162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ХИМИЯ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10-11 классы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3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2.3. Подготовка к исследованию и его планирование</a:t>
            </a:r>
            <a:r>
              <a:rPr lang="ru-RU" sz="3200" b="1" dirty="0" smtClean="0"/>
              <a:t>.</a:t>
            </a:r>
          </a:p>
          <a:p>
            <a:pPr algn="ctr"/>
            <a:endParaRPr lang="ru-RU" sz="3200" b="1" dirty="0"/>
          </a:p>
          <a:p>
            <a:pPr algn="ctr"/>
            <a:r>
              <a:rPr lang="ru-RU" dirty="0" smtClean="0"/>
              <a:t>Какие внутренние этапы будут у вашего исследования?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200" b="1" dirty="0"/>
              <a:t>2.4. Проведение исследования. Сбор и систематизация </a:t>
            </a:r>
            <a:r>
              <a:rPr lang="ru-RU" sz="3200" b="1" dirty="0" smtClean="0"/>
              <a:t>материалов.</a:t>
            </a:r>
          </a:p>
          <a:p>
            <a:endParaRPr lang="ru-RU" dirty="0"/>
          </a:p>
          <a:p>
            <a:pPr algn="ctr"/>
            <a:r>
              <a:rPr lang="ru-RU" dirty="0" smtClean="0"/>
              <a:t>Материалы – это факты, результаты в соответствие с целями и жанром работы, подбор иллюстраций, видео  и пр.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9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200" b="1" dirty="0"/>
              <a:t>2.5. Организационно-консультационные занятия. </a:t>
            </a:r>
            <a:endParaRPr lang="ru-RU" sz="3200" b="1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Промежуточные </a:t>
            </a:r>
            <a:r>
              <a:rPr lang="ru-RU" dirty="0"/>
              <a:t>отчеты </a:t>
            </a:r>
            <a:r>
              <a:rPr lang="ru-RU" dirty="0" smtClean="0"/>
              <a:t>учащихся подразумевают  обсуждение </a:t>
            </a:r>
            <a:r>
              <a:rPr lang="ru-RU" dirty="0"/>
              <a:t>альтернатив, возникших в ходе выполнения проекта.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0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6092" y="1414082"/>
            <a:ext cx="8271815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Трансляционно-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оформительский 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1763688" y="5330825"/>
            <a:ext cx="524503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4022919" y="5341505"/>
            <a:ext cx="61908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6444208" y="5330825"/>
            <a:ext cx="617477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000778" y="443711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499992" y="443711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752946" y="443711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Управляющая кнопка: в конец 20">
            <a:hlinkClick r:id="rId5" action="ppaction://hlinksldjump" highlightClick="1"/>
          </p:cNvPr>
          <p:cNvSpPr/>
          <p:nvPr/>
        </p:nvSpPr>
        <p:spPr>
          <a:xfrm>
            <a:off x="8316416" y="6093296"/>
            <a:ext cx="504056" cy="36004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722" y="188640"/>
            <a:ext cx="1128557" cy="1217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62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3.1. Предзащита проекта</a:t>
            </a:r>
            <a:r>
              <a:rPr lang="ru-RU" sz="3200" b="1" dirty="0" smtClean="0"/>
              <a:t>.</a:t>
            </a:r>
          </a:p>
          <a:p>
            <a:pPr algn="ctr"/>
            <a:endParaRPr lang="ru-RU" sz="3200" b="1" dirty="0"/>
          </a:p>
          <a:p>
            <a:pPr algn="ctr"/>
            <a:r>
              <a:rPr lang="ru-RU" dirty="0" smtClean="0"/>
              <a:t>Предзащита проекта подразумевает предварительно представление основных этапов работы с целью исправления возникших ошибок и недочётов.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9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3.2. Доработка проекта с учетом замечаний и предложений</a:t>
            </a:r>
            <a:r>
              <a:rPr lang="ru-RU" sz="3200" b="1" dirty="0" smtClean="0"/>
              <a:t>.</a:t>
            </a:r>
          </a:p>
          <a:p>
            <a:pPr algn="ctr"/>
            <a:endParaRPr lang="ru-RU" sz="3200" b="1" dirty="0"/>
          </a:p>
          <a:p>
            <a:pPr algn="ctr"/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3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200" b="1" dirty="0"/>
              <a:t>3.3. Подготовка к публичной защите проекта</a:t>
            </a:r>
            <a:r>
              <a:rPr lang="ru-RU" sz="3200" b="1" dirty="0" smtClean="0"/>
              <a:t>:</a:t>
            </a:r>
          </a:p>
          <a:p>
            <a:pPr algn="ctr"/>
            <a:endParaRPr lang="ru-RU" sz="3200" b="1" dirty="0"/>
          </a:p>
          <a:p>
            <a:pPr algn="ctr"/>
            <a:r>
              <a:rPr lang="ru-RU" dirty="0" smtClean="0"/>
              <a:t>−определение </a:t>
            </a:r>
            <a:r>
              <a:rPr lang="ru-RU" dirty="0"/>
              <a:t>даты и места защиты;</a:t>
            </a:r>
          </a:p>
          <a:p>
            <a:pPr algn="ctr"/>
            <a:r>
              <a:rPr lang="ru-RU" dirty="0" smtClean="0"/>
              <a:t>определение </a:t>
            </a:r>
            <a:r>
              <a:rPr lang="ru-RU" dirty="0"/>
              <a:t>программы и сценария публичной защиты, распределение заданий</a:t>
            </a:r>
          </a:p>
          <a:p>
            <a:pPr algn="ctr"/>
            <a:r>
              <a:rPr lang="ru-RU" dirty="0"/>
              <a:t>внутри группы (</a:t>
            </a:r>
            <a:r>
              <a:rPr lang="ru-RU" dirty="0" err="1"/>
              <a:t>медиаподдержка</a:t>
            </a:r>
            <a:r>
              <a:rPr lang="ru-RU" dirty="0"/>
              <a:t>, подготовка аудитории, видео- и фотосъемка и</a:t>
            </a:r>
          </a:p>
          <a:p>
            <a:pPr algn="ctr"/>
            <a:r>
              <a:rPr lang="ru-RU" dirty="0"/>
              <a:t>проч.);</a:t>
            </a:r>
          </a:p>
          <a:p>
            <a:pPr algn="ctr"/>
            <a:r>
              <a:rPr lang="ru-RU" dirty="0"/>
              <a:t>− стендовая информация о </a:t>
            </a:r>
            <a:r>
              <a:rPr lang="ru-RU" dirty="0" smtClean="0"/>
              <a:t>проекте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5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6053" y="1844824"/>
            <a:ext cx="831189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Заключительный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этап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2083548" y="5405853"/>
            <a:ext cx="524503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6156176" y="5385649"/>
            <a:ext cx="61908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420795" y="443711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462981" y="443711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697" y="213195"/>
            <a:ext cx="1513356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4.1. Публичная защита проекта.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200" b="1" dirty="0"/>
              <a:t>4.2. Подведение </a:t>
            </a:r>
            <a:r>
              <a:rPr lang="ru-RU" sz="3200" b="1" dirty="0" smtClean="0"/>
              <a:t>итогов.</a:t>
            </a:r>
          </a:p>
          <a:p>
            <a:endParaRPr lang="ru-RU" dirty="0"/>
          </a:p>
          <a:p>
            <a:pPr algn="ctr"/>
            <a:r>
              <a:rPr lang="ru-RU" dirty="0" smtClean="0"/>
              <a:t> Конструктивный </a:t>
            </a:r>
            <a:r>
              <a:rPr lang="ru-RU" dirty="0"/>
              <a:t>анализ выполненной работы; </a:t>
            </a:r>
            <a:r>
              <a:rPr lang="ru-RU" dirty="0" err="1" smtClean="0"/>
              <a:t>саморефлексия</a:t>
            </a:r>
            <a:r>
              <a:rPr lang="ru-RU" dirty="0" smtClean="0"/>
              <a:t>, написание сочинения-эссе.</a:t>
            </a:r>
            <a:endParaRPr lang="ru-RU" dirty="0"/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8028384" y="5949280"/>
            <a:ext cx="504056" cy="43204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3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7669" y="1628800"/>
            <a:ext cx="929934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Подготовительный 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35" y="1"/>
            <a:ext cx="1340768" cy="13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043609" y="4869160"/>
            <a:ext cx="524503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2771800" y="4879840"/>
            <a:ext cx="61908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>
            <a:hlinkClick r:id="rId5" action="ppaction://hlinksldjump"/>
          </p:cNvPr>
          <p:cNvSpPr/>
          <p:nvPr/>
        </p:nvSpPr>
        <p:spPr>
          <a:xfrm>
            <a:off x="5431023" y="4879840"/>
            <a:ext cx="617477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>
            <a:hlinkClick r:id="rId6" action="ppaction://hlinksldjump"/>
          </p:cNvPr>
          <p:cNvSpPr/>
          <p:nvPr/>
        </p:nvSpPr>
        <p:spPr>
          <a:xfrm>
            <a:off x="7291148" y="4879840"/>
            <a:ext cx="63511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305860" y="3933056"/>
            <a:ext cx="26225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081340" y="393305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739761" y="393305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291148" y="3933056"/>
            <a:ext cx="317555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Управляющая кнопка: в конец 20">
            <a:hlinkClick r:id="rId7" action="ppaction://hlinksldjump" highlightClick="1"/>
          </p:cNvPr>
          <p:cNvSpPr/>
          <p:nvPr/>
        </p:nvSpPr>
        <p:spPr>
          <a:xfrm>
            <a:off x="8316416" y="6093296"/>
            <a:ext cx="504056" cy="36004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6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Свойства химических веществ</a:t>
            </a:r>
            <a:endParaRPr lang="ru-RU" dirty="0" smtClean="0"/>
          </a:p>
          <a:p>
            <a:r>
              <a:rPr lang="ru-RU" dirty="0" smtClean="0"/>
              <a:t>Некоторые химические опыты:</a:t>
            </a:r>
          </a:p>
          <a:p>
            <a:r>
              <a:rPr lang="ru-RU" dirty="0" smtClean="0"/>
              <a:t>*</a:t>
            </a:r>
            <a:r>
              <a:rPr lang="ru-RU" dirty="0" smtClean="0">
                <a:hlinkClick r:id="rId3"/>
              </a:rPr>
              <a:t>Опыт 1</a:t>
            </a:r>
            <a:endParaRPr lang="ru-RU" dirty="0" smtClean="0"/>
          </a:p>
          <a:p>
            <a:r>
              <a:rPr lang="ru-RU" dirty="0" smtClean="0"/>
              <a:t>*</a:t>
            </a:r>
            <a:r>
              <a:rPr lang="ru-RU" dirty="0" smtClean="0">
                <a:hlinkClick r:id="rId4"/>
              </a:rPr>
              <a:t>Опыт 2</a:t>
            </a:r>
            <a:endParaRPr lang="ru-RU" dirty="0" smtClean="0"/>
          </a:p>
          <a:p>
            <a:r>
              <a:rPr lang="ru-RU" dirty="0" smtClean="0"/>
              <a:t>*</a:t>
            </a:r>
            <a:r>
              <a:rPr lang="ru-RU" dirty="0" smtClean="0">
                <a:hlinkClick r:id="rId5"/>
              </a:rPr>
              <a:t>Опыт 3</a:t>
            </a:r>
            <a:endParaRPr lang="ru-RU" dirty="0" smtClean="0"/>
          </a:p>
          <a:p>
            <a:r>
              <a:rPr lang="ru-RU" dirty="0" smtClean="0"/>
              <a:t>Материалы по конкретным темам:</a:t>
            </a:r>
          </a:p>
          <a:p>
            <a:r>
              <a:rPr lang="ru-RU" dirty="0" smtClean="0"/>
              <a:t>*</a:t>
            </a:r>
            <a:r>
              <a:rPr lang="ru-RU" dirty="0" smtClean="0">
                <a:hlinkClick r:id="rId6"/>
              </a:rPr>
              <a:t>Неон</a:t>
            </a:r>
            <a:endParaRPr lang="ru-RU" dirty="0" smtClean="0"/>
          </a:p>
          <a:p>
            <a:r>
              <a:rPr lang="ru-RU" dirty="0" smtClean="0"/>
              <a:t>*</a:t>
            </a:r>
            <a:r>
              <a:rPr lang="ru-RU" dirty="0" smtClean="0">
                <a:hlinkClick r:id="rId7"/>
              </a:rPr>
              <a:t>Кобальт</a:t>
            </a:r>
            <a:endParaRPr lang="ru-RU" dirty="0" smtClean="0"/>
          </a:p>
          <a:p>
            <a:r>
              <a:rPr lang="ru-RU" dirty="0" smtClean="0"/>
              <a:t>*</a:t>
            </a:r>
            <a:r>
              <a:rPr lang="ru-RU" dirty="0" smtClean="0">
                <a:hlinkClick r:id="rId8"/>
              </a:rPr>
              <a:t>Хром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8319" y="188640"/>
            <a:ext cx="7237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Полезные ресурсы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Управляющая кнопка: в начало 4">
            <a:hlinkClick r:id="rId9" action="ppaction://hlinksldjump" highlightClick="1"/>
          </p:cNvPr>
          <p:cNvSpPr/>
          <p:nvPr/>
        </p:nvSpPr>
        <p:spPr>
          <a:xfrm>
            <a:off x="290247" y="6142992"/>
            <a:ext cx="648072" cy="4766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2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200" b="1" dirty="0"/>
              <a:t>1.1. Выбор темы и </a:t>
            </a:r>
            <a:r>
              <a:rPr lang="ru-RU" sz="3200" b="1" dirty="0" smtClean="0"/>
              <a:t>её </a:t>
            </a:r>
            <a:r>
              <a:rPr lang="ru-RU" sz="3200" b="1" dirty="0"/>
              <a:t>конкретизация (определение жанра проекта).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Помните, что правильно сформулированная тема – залог вашей успешной работы!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8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200" b="1" dirty="0"/>
              <a:t>1.2. Определение </a:t>
            </a:r>
            <a:r>
              <a:rPr lang="ru-RU" sz="3200" b="1" dirty="0" smtClean="0"/>
              <a:t>цели, формулирование </a:t>
            </a:r>
            <a:r>
              <a:rPr lang="ru-RU" sz="3200" b="1" dirty="0"/>
              <a:t>задач</a:t>
            </a:r>
            <a:r>
              <a:rPr lang="ru-RU" sz="3200" b="1" dirty="0" smtClean="0"/>
              <a:t>.</a:t>
            </a:r>
          </a:p>
          <a:p>
            <a:endParaRPr lang="ru-RU" sz="3200" b="1" dirty="0" smtClean="0"/>
          </a:p>
          <a:p>
            <a:pPr algn="ctr"/>
            <a:r>
              <a:rPr lang="ru-RU" sz="2800" dirty="0" smtClean="0"/>
              <a:t>Цели и задачи помогут вам не сбиться с намеченного пути!</a:t>
            </a:r>
            <a:endParaRPr lang="ru-RU" sz="2800" dirty="0"/>
          </a:p>
          <a:p>
            <a:endParaRPr lang="ru-RU" sz="3200" b="1" dirty="0"/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2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200" b="1" dirty="0"/>
              <a:t>1.3. Формирование проектных групп, распределение в них обязанностей.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Распределяйте обязанности с учетом личных особенностей и интересов!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0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1.4. Утверждение тематики проекта и индивидуальных планов участников группы</a:t>
            </a:r>
            <a:r>
              <a:rPr lang="ru-RU" sz="3200" b="1" dirty="0" smtClean="0"/>
              <a:t>.</a:t>
            </a:r>
          </a:p>
          <a:p>
            <a:pPr marL="0" indent="0" algn="ctr">
              <a:buNone/>
            </a:pPr>
            <a:endParaRPr lang="ru-RU" sz="3200" b="1" dirty="0"/>
          </a:p>
          <a:p>
            <a:pPr marL="0" indent="0" algn="ctr">
              <a:buNone/>
            </a:pPr>
            <a:r>
              <a:rPr lang="ru-RU" sz="2800" dirty="0" smtClean="0"/>
              <a:t>Учитель всегда поможет в распределении ролей и выполняемых функций!</a:t>
            </a:r>
            <a:endParaRPr lang="ru-RU" sz="28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1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06942"/>
            <a:ext cx="9248045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Поисково-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исследовательский 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19106" y="5330825"/>
            <a:ext cx="524503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2195736" y="5330825"/>
            <a:ext cx="61908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4006545" y="5344322"/>
            <a:ext cx="617477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5674145" y="5342795"/>
            <a:ext cx="63511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846743" y="4296753"/>
            <a:ext cx="26225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05276" y="4417767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023388" y="444716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467558" y="4378195"/>
            <a:ext cx="317555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231" y="9632"/>
            <a:ext cx="931540" cy="1397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>
            <a:hlinkClick r:id="rId7" action="ppaction://hlinksldjump"/>
          </p:cNvPr>
          <p:cNvSpPr/>
          <p:nvPr/>
        </p:nvSpPr>
        <p:spPr>
          <a:xfrm>
            <a:off x="7467558" y="5359701"/>
            <a:ext cx="599844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315283" y="4473007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конец 16">
            <a:hlinkClick r:id="rId8" action="ppaction://hlinksldjump" highlightClick="1"/>
          </p:cNvPr>
          <p:cNvSpPr/>
          <p:nvPr/>
        </p:nvSpPr>
        <p:spPr>
          <a:xfrm>
            <a:off x="8316416" y="6093296"/>
            <a:ext cx="504056" cy="36004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2.1. Определение источников информации</a:t>
            </a:r>
            <a:r>
              <a:rPr lang="ru-RU" sz="3200" b="1" dirty="0" smtClean="0"/>
              <a:t>.</a:t>
            </a:r>
          </a:p>
          <a:p>
            <a:pPr algn="ctr"/>
            <a:endParaRPr lang="ru-RU" sz="3200" b="1" dirty="0"/>
          </a:p>
          <a:p>
            <a:pPr algn="ctr"/>
            <a:r>
              <a:rPr lang="ru-RU" i="1" dirty="0" smtClean="0">
                <a:hlinkClick r:id="rId2" action="ppaction://hlinksldjump"/>
              </a:rPr>
              <a:t>К примеру</a:t>
            </a:r>
            <a:endParaRPr lang="ru-RU" i="1" dirty="0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2.2. Планирование способов сбора и анализа информации</a:t>
            </a:r>
            <a:r>
              <a:rPr lang="ru-RU" sz="3200" b="1" dirty="0" smtClean="0"/>
              <a:t>.</a:t>
            </a:r>
          </a:p>
          <a:p>
            <a:pPr algn="ctr"/>
            <a:endParaRPr lang="ru-RU" sz="3200" b="1" dirty="0"/>
          </a:p>
          <a:p>
            <a:pPr algn="ctr"/>
            <a:r>
              <a:rPr lang="ru-RU" dirty="0" smtClean="0"/>
              <a:t>Кто собирает информацию? Какие источники информации? 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95536" y="587727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9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337</Words>
  <Application>Microsoft Office PowerPoint</Application>
  <PresentationFormat>Экран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Памятка для учащихся по осуществлению работы над исследовательским проектом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учащихся по осуществлению работы над исследовательским проектом</dc:title>
  <dc:creator>1</dc:creator>
  <cp:lastModifiedBy>1</cp:lastModifiedBy>
  <cp:revision>5</cp:revision>
  <dcterms:created xsi:type="dcterms:W3CDTF">2014-12-06T09:32:39Z</dcterms:created>
  <dcterms:modified xsi:type="dcterms:W3CDTF">2014-12-06T10:22:18Z</dcterms:modified>
</cp:coreProperties>
</file>