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>
      <p:cViewPr varScale="1">
        <p:scale>
          <a:sx n="103" d="100"/>
          <a:sy n="103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975104"/>
          </a:xfrm>
        </p:spPr>
        <p:txBody>
          <a:bodyPr/>
          <a:lstStyle/>
          <a:p>
            <a:r>
              <a:rPr lang="ru-RU" dirty="0" smtClean="0"/>
              <a:t>Химия и </a:t>
            </a:r>
            <a:r>
              <a:rPr lang="ru-RU" dirty="0" smtClean="0"/>
              <a:t>искусство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437112"/>
            <a:ext cx="7772400" cy="150876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Выполнили :</a:t>
            </a:r>
            <a:r>
              <a:rPr lang="ru-RU" smtClean="0"/>
              <a:t>ученики </a:t>
            </a:r>
            <a:r>
              <a:rPr lang="ru-RU" smtClean="0"/>
              <a:t>11 </a:t>
            </a:r>
            <a:r>
              <a:rPr lang="ru-RU" dirty="0" smtClean="0"/>
              <a:t>«а» класса</a:t>
            </a:r>
          </a:p>
          <a:p>
            <a:pPr algn="r"/>
            <a:r>
              <a:rPr lang="ru-RU" dirty="0" err="1" smtClean="0"/>
              <a:t>Барсукова</a:t>
            </a:r>
            <a:r>
              <a:rPr lang="ru-RU" dirty="0" smtClean="0"/>
              <a:t> Юлия,</a:t>
            </a:r>
          </a:p>
          <a:p>
            <a:pPr algn="r"/>
            <a:r>
              <a:rPr lang="ru-RU" dirty="0" smtClean="0"/>
              <a:t>Волков Михаил,</a:t>
            </a:r>
          </a:p>
          <a:p>
            <a:pPr algn="r"/>
            <a:r>
              <a:rPr lang="ru-RU" dirty="0" err="1" smtClean="0"/>
              <a:t>Зябликова</a:t>
            </a:r>
            <a:r>
              <a:rPr lang="ru-RU" dirty="0" smtClean="0"/>
              <a:t> Таня,</a:t>
            </a:r>
          </a:p>
          <a:p>
            <a:pPr algn="r"/>
            <a:r>
              <a:rPr lang="ru-RU" dirty="0" smtClean="0"/>
              <a:t>Хомяков Валера 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332656"/>
            <a:ext cx="4176464" cy="3132348"/>
          </a:xfrm>
        </p:spPr>
      </p:pic>
      <p:sp>
        <p:nvSpPr>
          <p:cNvPr id="6" name="TextBox 5"/>
          <p:cNvSpPr txBox="1"/>
          <p:nvPr/>
        </p:nvSpPr>
        <p:spPr>
          <a:xfrm>
            <a:off x="899592" y="537321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фиолетовая - безводная фосфорнокислая соль Со</a:t>
            </a:r>
            <a:r>
              <a:rPr lang="ru-RU" sz="2400" baseline="-25000" dirty="0" smtClean="0"/>
              <a:t>3</a:t>
            </a:r>
            <a:r>
              <a:rPr lang="ru-RU" sz="2400" dirty="0" smtClean="0"/>
              <a:t>(Р0</a:t>
            </a:r>
            <a:r>
              <a:rPr lang="ru-RU" sz="2400" baseline="-25000" dirty="0" smtClean="0"/>
              <a:t>4</a:t>
            </a:r>
            <a:r>
              <a:rPr lang="ru-RU" sz="2400" dirty="0" smtClean="0"/>
              <a:t>)2;</a:t>
            </a:r>
            <a:endParaRPr lang="ru-RU" sz="2400" dirty="0"/>
          </a:p>
        </p:txBody>
      </p:sp>
      <p:pic>
        <p:nvPicPr>
          <p:cNvPr id="7" name="Рисунок 6" descr="олп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12776"/>
            <a:ext cx="4009628" cy="4009628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260648"/>
            <a:ext cx="4565035" cy="3024336"/>
          </a:xfrm>
        </p:spPr>
      </p:pic>
      <p:sp>
        <p:nvSpPr>
          <p:cNvPr id="6" name="TextBox 5"/>
          <p:cNvSpPr txBox="1"/>
          <p:nvPr/>
        </p:nvSpPr>
        <p:spPr>
          <a:xfrm>
            <a:off x="1475656" y="530120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желтая — соль Фишера К</a:t>
            </a:r>
            <a:r>
              <a:rPr lang="ru-RU" sz="2800" baseline="-25000" dirty="0" smtClean="0"/>
              <a:t>3</a:t>
            </a:r>
            <a:r>
              <a:rPr lang="ru-RU" sz="2800" dirty="0" smtClean="0"/>
              <a:t>[Со(</a:t>
            </a:r>
            <a:r>
              <a:rPr lang="en-US" sz="2800" dirty="0" smtClean="0"/>
              <a:t>NO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]</a:t>
            </a:r>
            <a:r>
              <a:rPr lang="ru-RU" sz="2800" dirty="0" smtClean="0"/>
              <a:t>Н</a:t>
            </a:r>
            <a:r>
              <a:rPr lang="ru-RU" sz="2800" baseline="-25000" dirty="0" smtClean="0"/>
              <a:t>2</a:t>
            </a:r>
            <a:r>
              <a:rPr lang="ru-RU" sz="2800" dirty="0" smtClean="0"/>
              <a:t>0</a:t>
            </a:r>
            <a:endParaRPr lang="ru-RU" sz="2800" dirty="0"/>
          </a:p>
        </p:txBody>
      </p:sp>
      <p:pic>
        <p:nvPicPr>
          <p:cNvPr id="7" name="Рисунок 6" descr="ппо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844824"/>
            <a:ext cx="3312368" cy="3312368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1" y="332656"/>
            <a:ext cx="4416491" cy="3312368"/>
          </a:xfrm>
        </p:spPr>
      </p:pic>
      <p:sp>
        <p:nvSpPr>
          <p:cNvPr id="5" name="TextBox 4"/>
          <p:cNvSpPr txBox="1"/>
          <p:nvPr/>
        </p:nvSpPr>
        <p:spPr>
          <a:xfrm>
            <a:off x="1403648" y="573325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зеленая - </a:t>
            </a:r>
            <a:r>
              <a:rPr lang="en-US" sz="2400" dirty="0" err="1" smtClean="0"/>
              <a:t>CoOxZnO</a:t>
            </a:r>
            <a:endParaRPr lang="ru-RU" sz="2400" dirty="0"/>
          </a:p>
        </p:txBody>
      </p:sp>
      <p:pic>
        <p:nvPicPr>
          <p:cNvPr id="6" name="Рисунок 5" descr="ллидидижжпж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844824"/>
            <a:ext cx="3672408" cy="3672408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620688"/>
            <a:ext cx="4512501" cy="3384376"/>
          </a:xfrm>
        </p:spPr>
      </p:pic>
      <p:pic>
        <p:nvPicPr>
          <p:cNvPr id="8" name="Содержимое 7" descr="204_127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556792"/>
            <a:ext cx="3577580" cy="3577580"/>
          </a:xfrm>
        </p:spPr>
      </p:pic>
      <p:sp>
        <p:nvSpPr>
          <p:cNvPr id="9" name="TextBox 8"/>
          <p:cNvSpPr txBox="1"/>
          <p:nvPr/>
        </p:nvSpPr>
        <p:spPr>
          <a:xfrm>
            <a:off x="1043608" y="5517232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Розовая, получается прокаливанием карбоната магния с нитратом кобальта</a:t>
            </a:r>
            <a:endParaRPr lang="ru-RU" sz="2400" dirty="0"/>
          </a:p>
        </p:txBody>
      </p:sp>
      <p:sp>
        <p:nvSpPr>
          <p:cNvPr id="10" name="Управляющая кнопка: назад 9">
            <a:hlinkClick r:id="rId4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484784"/>
            <a:ext cx="7859216" cy="48707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Все эти соединения кобальта используются для производства масляных художественных красок и в керамическом производстве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23528" y="476673"/>
            <a:ext cx="4179416" cy="58197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Кобальтовые краски отличаются большой стойкостью и неизменяемостью окраски. Турецкая зелень, или сине-зеленая краска, получаемая прокалкой карбоната кобальта, оксида хрома и </a:t>
            </a:r>
            <a:r>
              <a:rPr lang="ru-RU" dirty="0" err="1" smtClean="0"/>
              <a:t>гидроксида</a:t>
            </a:r>
            <a:r>
              <a:rPr lang="ru-RU" dirty="0" smtClean="0"/>
              <a:t> алюминия в соотношении 1:1:2, применяется для окраски фарфора.</a:t>
            </a:r>
            <a:endParaRPr lang="ru-RU" dirty="0"/>
          </a:p>
        </p:txBody>
      </p:sp>
      <p:pic>
        <p:nvPicPr>
          <p:cNvPr id="7" name="Содержимое 6" descr="адпждп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620688"/>
            <a:ext cx="2736304" cy="2736304"/>
          </a:xfrm>
        </p:spPr>
      </p:pic>
      <p:pic>
        <p:nvPicPr>
          <p:cNvPr id="8" name="Рисунок 7" descr="джалп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573016"/>
            <a:ext cx="2955032" cy="295503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Обжиг гжели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55576" y="1770501"/>
            <a:ext cx="7938368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https://www.youtube.com/watch?v=GVrSz274Da4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20888"/>
            <a:ext cx="7772400" cy="21677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7680521" cy="31683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936104"/>
          </a:xfrm>
        </p:spPr>
        <p:txBody>
          <a:bodyPr/>
          <a:lstStyle/>
          <a:p>
            <a:pPr algn="ctr"/>
            <a:r>
              <a:rPr lang="ru-RU" dirty="0" smtClean="0"/>
              <a:t>Происхождение названия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323432" cy="540059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Название химического элемента кобальт происходит от нем. </a:t>
            </a:r>
            <a:r>
              <a:rPr lang="ru-RU" i="1" dirty="0" err="1" smtClean="0"/>
              <a:t>Kobold</a:t>
            </a:r>
            <a:r>
              <a:rPr lang="ru-RU" dirty="0" smtClean="0"/>
              <a:t> — домовой, гном. При обжиге содержащих мышьяк  кобальтовых минералов выделяется летучий ядовитый оксид мышьяка. Руда, содержащая эти минералы, получила у горняков имя горного духа Кобольда. </a:t>
            </a:r>
            <a:endParaRPr lang="ru-RU" dirty="0"/>
          </a:p>
        </p:txBody>
      </p:sp>
      <p:pic>
        <p:nvPicPr>
          <p:cNvPr id="10" name="Содержимое 9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204864"/>
            <a:ext cx="4038600" cy="2468910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Получение </a:t>
            </a:r>
            <a:endParaRPr lang="ru-RU" dirty="0"/>
          </a:p>
        </p:txBody>
      </p:sp>
      <p:pic>
        <p:nvPicPr>
          <p:cNvPr id="5" name="Содержимое 4" descr="m-Bi_24_04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204864"/>
            <a:ext cx="4038600" cy="279504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412777"/>
            <a:ext cx="4121944" cy="48836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Кобальт получают в основном из никелевых руд, обрабатывая их растворами серной кислоты или аммиака. Также используется методы </a:t>
            </a:r>
            <a:r>
              <a:rPr lang="ru-RU" dirty="0" err="1" smtClean="0"/>
              <a:t>пирометаллугрии</a:t>
            </a:r>
            <a:r>
              <a:rPr lang="ru-RU" dirty="0" smtClean="0"/>
              <a:t>. Для отделения от близкого по свойствам никеля используется хлор, хлорат кобальта (</a:t>
            </a:r>
            <a:r>
              <a:rPr lang="ru-RU" dirty="0" err="1" smtClean="0"/>
              <a:t>Co</a:t>
            </a:r>
            <a:r>
              <a:rPr lang="ru-RU" dirty="0" smtClean="0"/>
              <a:t>(ClO</a:t>
            </a:r>
            <a:r>
              <a:rPr lang="ru-RU" baseline="-25000" dirty="0" smtClean="0"/>
              <a:t>3</a:t>
            </a:r>
            <a:r>
              <a:rPr lang="ru-RU" dirty="0" smtClean="0"/>
              <a:t>)</a:t>
            </a:r>
            <a:r>
              <a:rPr lang="ru-RU" baseline="-25000" dirty="0" smtClean="0"/>
              <a:t>2</a:t>
            </a:r>
            <a:r>
              <a:rPr lang="ru-RU" dirty="0" smtClean="0"/>
              <a:t>) выпадает в осадок, а соединения никеля остаются в растворе.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Физические свойства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340769"/>
            <a:ext cx="4179416" cy="495569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Кобальт — твердый металл, существующий в двух модификациях. При температурах от комнатной до 427 °C устойчива </a:t>
            </a:r>
            <a:r>
              <a:rPr lang="ru-RU" dirty="0" err="1" smtClean="0"/>
              <a:t>α-модификация</a:t>
            </a:r>
            <a:r>
              <a:rPr lang="ru-RU" dirty="0" smtClean="0"/>
              <a:t>. При температурах от 427 °C до температуры плавления (1494 °C) устойчива </a:t>
            </a:r>
            <a:r>
              <a:rPr lang="ru-RU" dirty="0" err="1" smtClean="0"/>
              <a:t>β-модификация </a:t>
            </a:r>
            <a:r>
              <a:rPr lang="ru-RU" dirty="0" smtClean="0"/>
              <a:t>кобальта (решётка кубическая гранецентрированная). </a:t>
            </a:r>
            <a:endParaRPr lang="ru-RU" dirty="0"/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348880"/>
            <a:ext cx="3781602" cy="2160240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Химические свойства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4107408" cy="525658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На воздухе кобальт окисляется при температуре выше 300 °C.</a:t>
            </a:r>
          </a:p>
          <a:p>
            <a:r>
              <a:rPr lang="ru-RU" dirty="0" smtClean="0"/>
              <a:t>Устойчивый при комнатной температуре оксид кобальта представляет собой сложный оксид Co</a:t>
            </a:r>
            <a:r>
              <a:rPr lang="ru-RU" baseline="-25000" dirty="0" smtClean="0"/>
              <a:t>3</a:t>
            </a:r>
            <a:r>
              <a:rPr lang="ru-RU" dirty="0" smtClean="0"/>
              <a:t>O</a:t>
            </a:r>
            <a:r>
              <a:rPr lang="ru-RU" baseline="-25000" dirty="0" smtClean="0"/>
              <a:t>4</a:t>
            </a:r>
            <a:r>
              <a:rPr lang="ru-RU" dirty="0" smtClean="0"/>
              <a:t>, имеющий структуру шпинели, в кристаллической структуре которого одна часть узлов занята ионами Co</a:t>
            </a:r>
            <a:r>
              <a:rPr lang="ru-RU" baseline="30000" dirty="0" smtClean="0"/>
              <a:t>2+</a:t>
            </a:r>
            <a:r>
              <a:rPr lang="ru-RU" dirty="0" smtClean="0"/>
              <a:t>, а другая — ионами Co</a:t>
            </a:r>
            <a:r>
              <a:rPr lang="ru-RU" baseline="30000" dirty="0" smtClean="0"/>
              <a:t>3+</a:t>
            </a:r>
            <a:r>
              <a:rPr lang="ru-RU" dirty="0" smtClean="0"/>
              <a:t>; разлагается с образованием </a:t>
            </a:r>
            <a:r>
              <a:rPr lang="ru-RU" dirty="0" err="1" smtClean="0"/>
              <a:t>CoO</a:t>
            </a:r>
            <a:r>
              <a:rPr lang="ru-RU" dirty="0" smtClean="0"/>
              <a:t> выше 900 °C.</a:t>
            </a:r>
          </a:p>
          <a:p>
            <a:r>
              <a:rPr lang="ru-RU" dirty="0" smtClean="0"/>
              <a:t>При высоких температурах можно получить </a:t>
            </a:r>
            <a:r>
              <a:rPr lang="ru-RU" dirty="0" err="1" smtClean="0"/>
              <a:t>α-форму </a:t>
            </a:r>
            <a:r>
              <a:rPr lang="ru-RU" dirty="0" smtClean="0"/>
              <a:t>или </a:t>
            </a:r>
            <a:r>
              <a:rPr lang="ru-RU" dirty="0" err="1" smtClean="0"/>
              <a:t>β-форму </a:t>
            </a:r>
            <a:r>
              <a:rPr lang="ru-RU" dirty="0" smtClean="0"/>
              <a:t>оксида </a:t>
            </a:r>
            <a:r>
              <a:rPr lang="ru-RU" dirty="0" err="1" smtClean="0"/>
              <a:t>CoO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Все оксиды кобальта восстанавливаются водородом:</a:t>
            </a:r>
          </a:p>
          <a:p>
            <a:endParaRPr lang="ru-RU" dirty="0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988840"/>
            <a:ext cx="4038600" cy="3028950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Кобальт и искусство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204864"/>
            <a:ext cx="7772400" cy="41506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Кобальт используют в качестве красителей.</a:t>
            </a:r>
          </a:p>
          <a:p>
            <a:pPr algn="ctr">
              <a:buNone/>
            </a:pPr>
            <a:r>
              <a:rPr lang="ru-RU" dirty="0" smtClean="0"/>
              <a:t>Наиболее интересные из кобальтовых красок:</a:t>
            </a:r>
          </a:p>
          <a:p>
            <a:r>
              <a:rPr lang="ru-RU" dirty="0" smtClean="0">
                <a:hlinkClick r:id="rId2" action="ppaction://hlinksldjump"/>
              </a:rPr>
              <a:t>Синяя 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smtClean="0">
                <a:hlinkClick r:id="rId3" action="ppaction://hlinksldjump"/>
              </a:rPr>
              <a:t>Фиолетовая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Желтая 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Зеленая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 Розовая</a:t>
            </a: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04664"/>
            <a:ext cx="3161806" cy="3024336"/>
          </a:xfrm>
        </p:spPr>
      </p:pic>
      <p:sp>
        <p:nvSpPr>
          <p:cNvPr id="5" name="TextBox 4"/>
          <p:cNvSpPr txBox="1"/>
          <p:nvPr/>
        </p:nvSpPr>
        <p:spPr>
          <a:xfrm>
            <a:off x="1115616" y="5733256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Синяя краска - алюминат кобальта </a:t>
            </a:r>
            <a:r>
              <a:rPr lang="en-US" sz="2800" dirty="0" smtClean="0"/>
              <a:t>CoO.AI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3</a:t>
            </a:r>
            <a:endParaRPr lang="ru-RU" sz="2800" dirty="0"/>
          </a:p>
        </p:txBody>
      </p:sp>
      <p:pic>
        <p:nvPicPr>
          <p:cNvPr id="7" name="Рисунок 6" descr="хх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124744"/>
            <a:ext cx="4536504" cy="4536504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8388424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5">
      <a:dk1>
        <a:srgbClr val="00192E"/>
      </a:dk1>
      <a:lt1>
        <a:srgbClr val="D6ECFF"/>
      </a:lt1>
      <a:dk2>
        <a:srgbClr val="002E57"/>
      </a:dk2>
      <a:lt2>
        <a:srgbClr val="61B5FF"/>
      </a:lt2>
      <a:accent1>
        <a:srgbClr val="007DEA"/>
      </a:accent1>
      <a:accent2>
        <a:srgbClr val="A7D6FF"/>
      </a:accent2>
      <a:accent3>
        <a:srgbClr val="60B5FF"/>
      </a:accent3>
      <a:accent4>
        <a:srgbClr val="00ADDC"/>
      </a:accent4>
      <a:accent5>
        <a:srgbClr val="003E75"/>
      </a:accent5>
      <a:accent6>
        <a:srgbClr val="00192E"/>
      </a:accent6>
      <a:hlink>
        <a:srgbClr val="007DEA"/>
      </a:hlink>
      <a:folHlink>
        <a:srgbClr val="00B05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89</TotalTime>
  <Words>163</Words>
  <Application>Microsoft Office PowerPoint</Application>
  <PresentationFormat>Экран (4:3)</PresentationFormat>
  <Paragraphs>35</Paragraphs>
  <Slides>16</Slides>
  <Notes>0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Метро</vt:lpstr>
      <vt:lpstr>Химия и искусство </vt:lpstr>
      <vt:lpstr>Слайд 2</vt:lpstr>
      <vt:lpstr>Слайд 3</vt:lpstr>
      <vt:lpstr>Происхождение названия </vt:lpstr>
      <vt:lpstr>Получение </vt:lpstr>
      <vt:lpstr>Физические свойства</vt:lpstr>
      <vt:lpstr>Химические свойства</vt:lpstr>
      <vt:lpstr>Кобальт и искусство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Обжиг гжели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Химия и искусство. Кобальт</dc:title>
  <dc:creator>Даша</dc:creator>
  <cp:lastModifiedBy>1</cp:lastModifiedBy>
  <cp:revision>12</cp:revision>
  <dcterms:created xsi:type="dcterms:W3CDTF">2014-11-18T14:58:46Z</dcterms:created>
  <dcterms:modified xsi:type="dcterms:W3CDTF">2014-11-18T16:45:04Z</dcterms:modified>
</cp:coreProperties>
</file>